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sldIdLst>
    <p:sldId id="300" r:id="rId2"/>
    <p:sldId id="256" r:id="rId3"/>
    <p:sldId id="262" r:id="rId4"/>
    <p:sldId id="301" r:id="rId5"/>
    <p:sldId id="264" r:id="rId6"/>
    <p:sldId id="308" r:id="rId7"/>
    <p:sldId id="315" r:id="rId8"/>
    <p:sldId id="265" r:id="rId9"/>
    <p:sldId id="309" r:id="rId10"/>
    <p:sldId id="310" r:id="rId11"/>
    <p:sldId id="268" r:id="rId12"/>
    <p:sldId id="279" r:id="rId13"/>
    <p:sldId id="302" r:id="rId14"/>
    <p:sldId id="311" r:id="rId15"/>
    <p:sldId id="280" r:id="rId16"/>
    <p:sldId id="281" r:id="rId17"/>
    <p:sldId id="258" r:id="rId18"/>
    <p:sldId id="303" r:id="rId19"/>
    <p:sldId id="259" r:id="rId20"/>
    <p:sldId id="282" r:id="rId21"/>
    <p:sldId id="283" r:id="rId22"/>
    <p:sldId id="284" r:id="rId23"/>
    <p:sldId id="289" r:id="rId24"/>
    <p:sldId id="290" r:id="rId25"/>
    <p:sldId id="292" r:id="rId26"/>
    <p:sldId id="293" r:id="rId27"/>
    <p:sldId id="286" r:id="rId28"/>
    <p:sldId id="287" r:id="rId29"/>
    <p:sldId id="288" r:id="rId30"/>
    <p:sldId id="295" r:id="rId31"/>
    <p:sldId id="312" r:id="rId32"/>
    <p:sldId id="294" r:id="rId33"/>
    <p:sldId id="269" r:id="rId34"/>
    <p:sldId id="270" r:id="rId35"/>
    <p:sldId id="304" r:id="rId36"/>
    <p:sldId id="313" r:id="rId37"/>
    <p:sldId id="299" r:id="rId38"/>
    <p:sldId id="314" r:id="rId39"/>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charset="0"/>
        <a:ea typeface="+mn-ea"/>
        <a:cs typeface="+mn-cs"/>
      </a:defRPr>
    </a:lvl1pPr>
    <a:lvl2pPr marL="457200" algn="l" rtl="0" eaLnBrk="0" fontAlgn="base" hangingPunct="0">
      <a:spcBef>
        <a:spcPct val="0"/>
      </a:spcBef>
      <a:spcAft>
        <a:spcPct val="0"/>
      </a:spcAft>
      <a:defRPr sz="2400" b="1" kern="1200">
        <a:solidFill>
          <a:schemeClr val="tx1"/>
        </a:solidFill>
        <a:latin typeface="Arial" charset="0"/>
        <a:ea typeface="+mn-ea"/>
        <a:cs typeface="+mn-cs"/>
      </a:defRPr>
    </a:lvl2pPr>
    <a:lvl3pPr marL="914400" algn="l" rtl="0" eaLnBrk="0" fontAlgn="base" hangingPunct="0">
      <a:spcBef>
        <a:spcPct val="0"/>
      </a:spcBef>
      <a:spcAft>
        <a:spcPct val="0"/>
      </a:spcAft>
      <a:defRPr sz="2400" b="1" kern="1200">
        <a:solidFill>
          <a:schemeClr val="tx1"/>
        </a:solidFill>
        <a:latin typeface="Arial" charset="0"/>
        <a:ea typeface="+mn-ea"/>
        <a:cs typeface="+mn-cs"/>
      </a:defRPr>
    </a:lvl3pPr>
    <a:lvl4pPr marL="1371600" algn="l" rtl="0" eaLnBrk="0" fontAlgn="base" hangingPunct="0">
      <a:spcBef>
        <a:spcPct val="0"/>
      </a:spcBef>
      <a:spcAft>
        <a:spcPct val="0"/>
      </a:spcAft>
      <a:defRPr sz="2400" b="1" kern="1200">
        <a:solidFill>
          <a:schemeClr val="tx1"/>
        </a:solidFill>
        <a:latin typeface="Arial" charset="0"/>
        <a:ea typeface="+mn-ea"/>
        <a:cs typeface="+mn-cs"/>
      </a:defRPr>
    </a:lvl4pPr>
    <a:lvl5pPr marL="1828800" algn="l" rtl="0" eaLnBrk="0" fontAlgn="base" hangingPunct="0">
      <a:spcBef>
        <a:spcPct val="0"/>
      </a:spcBef>
      <a:spcAft>
        <a:spcPct val="0"/>
      </a:spcAft>
      <a:defRPr sz="2400" b="1" kern="1200">
        <a:solidFill>
          <a:schemeClr val="tx1"/>
        </a:solidFill>
        <a:latin typeface="Arial" charset="0"/>
        <a:ea typeface="+mn-ea"/>
        <a:cs typeface="+mn-cs"/>
      </a:defRPr>
    </a:lvl5pPr>
    <a:lvl6pPr marL="2286000" algn="l" defTabSz="457200" rtl="0" eaLnBrk="1" latinLnBrk="0" hangingPunct="1">
      <a:defRPr sz="2400" b="1" kern="1200">
        <a:solidFill>
          <a:schemeClr val="tx1"/>
        </a:solidFill>
        <a:latin typeface="Arial" charset="0"/>
        <a:ea typeface="+mn-ea"/>
        <a:cs typeface="+mn-cs"/>
      </a:defRPr>
    </a:lvl6pPr>
    <a:lvl7pPr marL="2743200" algn="l" defTabSz="457200" rtl="0" eaLnBrk="1" latinLnBrk="0" hangingPunct="1">
      <a:defRPr sz="2400" b="1" kern="1200">
        <a:solidFill>
          <a:schemeClr val="tx1"/>
        </a:solidFill>
        <a:latin typeface="Arial" charset="0"/>
        <a:ea typeface="+mn-ea"/>
        <a:cs typeface="+mn-cs"/>
      </a:defRPr>
    </a:lvl7pPr>
    <a:lvl8pPr marL="3200400" algn="l" defTabSz="457200" rtl="0" eaLnBrk="1" latinLnBrk="0" hangingPunct="1">
      <a:defRPr sz="2400" b="1" kern="1200">
        <a:solidFill>
          <a:schemeClr val="tx1"/>
        </a:solidFill>
        <a:latin typeface="Arial" charset="0"/>
        <a:ea typeface="+mn-ea"/>
        <a:cs typeface="+mn-cs"/>
      </a:defRPr>
    </a:lvl8pPr>
    <a:lvl9pPr marL="3657600" algn="l" defTabSz="4572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BB4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23923" autoAdjust="0"/>
    <p:restoredTop sz="63128" autoAdjust="0"/>
  </p:normalViewPr>
  <p:slideViewPr>
    <p:cSldViewPr>
      <p:cViewPr>
        <p:scale>
          <a:sx n="100" d="100"/>
          <a:sy n="100" d="100"/>
        </p:scale>
        <p:origin x="-29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a:ea typeface="ＭＳ Ｐゴシック" charset="-128"/>
                <a:cs typeface="ＭＳ Ｐゴシック" charset="-128"/>
              </a:defRPr>
            </a:lvl1pPr>
          </a:lstStyle>
          <a:p>
            <a:pPr>
              <a:defRPr/>
            </a:pPr>
            <a:endParaRPr lang="en-US"/>
          </a:p>
        </p:txBody>
      </p:sp>
      <p:sp>
        <p:nvSpPr>
          <p:cNvPr id="378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8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a:ea typeface="ＭＳ Ｐゴシック" charset="-128"/>
                <a:cs typeface="ＭＳ Ｐゴシック" charset="-128"/>
              </a:defRPr>
            </a:lvl1pPr>
          </a:lstStyle>
          <a:p>
            <a:pPr>
              <a:defRPr/>
            </a:pPr>
            <a:endParaRPr lang="en-US"/>
          </a:p>
        </p:txBody>
      </p:sp>
      <p:sp>
        <p:nvSpPr>
          <p:cNvPr id="378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a:ea typeface="ＭＳ Ｐゴシック" charset="-128"/>
                <a:cs typeface="ＭＳ Ｐゴシック" charset="-128"/>
              </a:defRPr>
            </a:lvl1pPr>
          </a:lstStyle>
          <a:p>
            <a:pPr>
              <a:defRPr/>
            </a:pPr>
            <a:fld id="{E6418A54-5865-034C-85E0-0A8B60430ADB}" type="slidenum">
              <a:rPr lang="en-US"/>
              <a:pPr>
                <a:defRPr/>
              </a:pPr>
              <a:t>‹#›</a:t>
            </a:fld>
            <a:endParaRPr lang="en-US"/>
          </a:p>
        </p:txBody>
      </p:sp>
    </p:spTree>
    <p:extLst>
      <p:ext uri="{BB962C8B-B14F-4D97-AF65-F5344CB8AC3E}">
        <p14:creationId xmlns:p14="http://schemas.microsoft.com/office/powerpoint/2010/main" val="3578161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1pPr>
    <a:lvl2pPr marL="4572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mn-cs"/>
      </a:defRPr>
    </a:lvl2pPr>
    <a:lvl3pPr marL="9144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mn-cs"/>
      </a:defRPr>
    </a:lvl3pPr>
    <a:lvl4pPr marL="13716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mn-cs"/>
      </a:defRPr>
    </a:lvl4pPr>
    <a:lvl5pPr marL="18288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 Id="rId3" Type="http://schemas.openxmlformats.org/officeDocument/2006/relationships/hyperlink" Target="http://www.supremecourt.gov/opinions/09pdf/08-1470.pdf"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3CE92F68-6DAA-5445-BE2C-7F7C97EACC7A}"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marL="228600" indent="-228600" eaLnBrk="1" hangingPunct="1">
              <a:buFontTx/>
              <a:buAutoNum type="arabicParenR"/>
            </a:pPr>
            <a:r>
              <a:rPr lang="en-US" dirty="0" smtClean="0">
                <a:latin typeface="Arial" pitchFamily="33" charset="0"/>
                <a:ea typeface="ＭＳ Ｐゴシック" pitchFamily="33" charset="-128"/>
                <a:cs typeface="ＭＳ Ｐゴシック" pitchFamily="33" charset="-128"/>
              </a:rPr>
              <a:t>Give your introduction and disclaimer.  Make sure to disclose if</a:t>
            </a:r>
            <a:r>
              <a:rPr lang="en-US" baseline="0" dirty="0" smtClean="0">
                <a:latin typeface="Arial" pitchFamily="33" charset="0"/>
                <a:ea typeface="ＭＳ Ｐゴシック" pitchFamily="33" charset="-128"/>
                <a:cs typeface="ＭＳ Ｐゴシック" pitchFamily="33" charset="-128"/>
              </a:rPr>
              <a:t> you are/ are</a:t>
            </a:r>
            <a:r>
              <a:rPr lang="en-US" dirty="0" smtClean="0">
                <a:latin typeface="Arial" pitchFamily="33" charset="0"/>
                <a:ea typeface="ＭＳ Ｐゴシック" pitchFamily="33" charset="-128"/>
                <a:cs typeface="ＭＳ Ｐゴシック" pitchFamily="33" charset="-128"/>
              </a:rPr>
              <a:t> not an attorney.  Say “I’m a CLDC volunteer or a first year law student,” etc. </a:t>
            </a:r>
          </a:p>
          <a:p>
            <a:pPr marL="228600" indent="-228600" eaLnBrk="1" hangingPunct="1">
              <a:buFontTx/>
              <a:buAutoNum type="arabicParenR"/>
            </a:pPr>
            <a:r>
              <a:rPr lang="en-US" dirty="0" smtClean="0">
                <a:latin typeface="Arial" pitchFamily="33" charset="0"/>
                <a:ea typeface="ＭＳ Ｐゴシック" pitchFamily="33" charset="-128"/>
                <a:cs typeface="ＭＳ Ｐゴシック" pitchFamily="33" charset="-128"/>
              </a:rPr>
              <a:t>Tell your</a:t>
            </a:r>
            <a:r>
              <a:rPr lang="en-US" baseline="0" dirty="0" smtClean="0">
                <a:latin typeface="Arial" pitchFamily="33" charset="0"/>
                <a:ea typeface="ＭＳ Ｐゴシック" pitchFamily="33" charset="-128"/>
                <a:cs typeface="ＭＳ Ｐゴシック" pitchFamily="33" charset="-128"/>
              </a:rPr>
              <a:t> audience</a:t>
            </a:r>
            <a:r>
              <a:rPr lang="en-US" dirty="0" smtClean="0">
                <a:latin typeface="Arial" pitchFamily="33" charset="0"/>
                <a:ea typeface="ＭＳ Ｐゴシック" pitchFamily="33" charset="-128"/>
                <a:cs typeface="ＭＳ Ｐゴシック" pitchFamily="33" charset="-128"/>
              </a:rPr>
              <a:t> we offer a training to provide them with the tools to share this presentation with any</a:t>
            </a:r>
            <a:r>
              <a:rPr lang="en-US" baseline="0" dirty="0" smtClean="0">
                <a:latin typeface="Arial" pitchFamily="33" charset="0"/>
                <a:ea typeface="ＭＳ Ｐゴシック" pitchFamily="33" charset="-128"/>
                <a:cs typeface="ＭＳ Ｐゴシック" pitchFamily="33" charset="-128"/>
              </a:rPr>
              <a:t> community</a:t>
            </a:r>
            <a:r>
              <a:rPr lang="en-US" dirty="0" smtClean="0">
                <a:latin typeface="Arial" pitchFamily="33" charset="0"/>
                <a:ea typeface="ＭＳ Ｐゴシック" pitchFamily="33" charset="-128"/>
                <a:cs typeface="ＭＳ Ｐゴシック" pitchFamily="33" charset="-128"/>
              </a:rPr>
              <a:t>, wherever, contact CLDC</a:t>
            </a:r>
            <a:r>
              <a:rPr lang="en-US" baseline="0" dirty="0" smtClean="0">
                <a:latin typeface="Arial" pitchFamily="33" charset="0"/>
                <a:ea typeface="ＭＳ Ｐゴシック" pitchFamily="33" charset="-128"/>
                <a:cs typeface="ＭＳ Ｐゴシック" pitchFamily="33" charset="-128"/>
              </a:rPr>
              <a:t> to arrange. Slideshow is available on our website, </a:t>
            </a:r>
            <a:r>
              <a:rPr lang="en-US" baseline="0" dirty="0" err="1" smtClean="0">
                <a:latin typeface="Arial" pitchFamily="33" charset="0"/>
                <a:ea typeface="ＭＳ Ｐゴシック" pitchFamily="33" charset="-128"/>
                <a:cs typeface="ＭＳ Ｐゴシック" pitchFamily="33" charset="-128"/>
              </a:rPr>
              <a:t>CLDC.org</a:t>
            </a:r>
            <a:r>
              <a:rPr lang="en-US" baseline="0" dirty="0" smtClean="0">
                <a:latin typeface="Arial" pitchFamily="33" charset="0"/>
                <a:ea typeface="ＭＳ Ｐゴシック" pitchFamily="33" charset="-128"/>
                <a:cs typeface="ＭＳ Ｐゴシック" pitchFamily="33" charset="-128"/>
              </a:rPr>
              <a:t> so you can go download it and review it as often as you’d like.  Please don’t change the slides at all (</a:t>
            </a:r>
            <a:r>
              <a:rPr lang="en-US" baseline="0" dirty="0" err="1" smtClean="0">
                <a:latin typeface="Arial" pitchFamily="33" charset="0"/>
                <a:ea typeface="ＭＳ Ｐゴシック" pitchFamily="33" charset="-128"/>
                <a:cs typeface="ＭＳ Ｐゴシック" pitchFamily="33" charset="-128"/>
              </a:rPr>
              <a:t>esp</a:t>
            </a:r>
            <a:r>
              <a:rPr lang="en-US" baseline="0" dirty="0" smtClean="0">
                <a:latin typeface="Arial" pitchFamily="33" charset="0"/>
                <a:ea typeface="ＭＳ Ｐゴシック" pitchFamily="33" charset="-128"/>
                <a:cs typeface="ＭＳ Ｐゴシック" pitchFamily="33" charset="-128"/>
              </a:rPr>
              <a:t> w/o prior permission)</a:t>
            </a:r>
          </a:p>
          <a:p>
            <a:pPr marL="228600" indent="-228600" eaLnBrk="1" hangingPunct="1">
              <a:buFontTx/>
              <a:buAutoNum type="arabicParenR"/>
            </a:pPr>
            <a:endParaRPr lang="en-US" dirty="0" smtClean="0">
              <a:latin typeface="Arial" pitchFamily="33" charset="0"/>
              <a:ea typeface="ＭＳ Ｐゴシック" pitchFamily="33" charset="-128"/>
              <a:cs typeface="ＭＳ Ｐゴシック" pitchFamily="33" charset="-128"/>
            </a:endParaRPr>
          </a:p>
          <a:p>
            <a:pPr marL="228600" indent="-228600" eaLnBrk="1" hangingPunct="1">
              <a:buFontTx/>
              <a:buAutoNum type="arabicParenR"/>
            </a:pPr>
            <a:r>
              <a:rPr lang="en-US" dirty="0" smtClean="0">
                <a:latin typeface="Arial" pitchFamily="33" charset="0"/>
                <a:ea typeface="ＭＳ Ｐゴシック" pitchFamily="33" charset="-128"/>
                <a:cs typeface="ＭＳ Ｐゴシック" pitchFamily="33" charset="-128"/>
              </a:rPr>
              <a:t>Preamble - Tell people that this training  is to help them learn the line between what’s legal and what’s not.  We’re not advocating being uncooperative with cops, but want people</a:t>
            </a:r>
            <a:r>
              <a:rPr lang="en-US" baseline="0" dirty="0" smtClean="0">
                <a:latin typeface="Arial" pitchFamily="33" charset="0"/>
                <a:ea typeface="ＭＳ Ｐゴシック" pitchFamily="33" charset="-128"/>
                <a:cs typeface="ＭＳ Ｐゴシック" pitchFamily="33" charset="-128"/>
              </a:rPr>
              <a:t> to fully understand what they have every right to do, but often do not practice.</a:t>
            </a:r>
            <a:endParaRPr lang="en-US" dirty="0" smtClean="0">
              <a:latin typeface="Arial" pitchFamily="33" charset="0"/>
              <a:ea typeface="ＭＳ Ｐゴシック" pitchFamily="33" charset="-128"/>
              <a:cs typeface="ＭＳ Ｐゴシック" pitchFamily="33" charset="-128"/>
            </a:endParaRPr>
          </a:p>
          <a:p>
            <a:pPr marL="228600" indent="-228600" eaLnBrk="1" hangingPunct="1">
              <a:buFontTx/>
              <a:buAutoNum type="arabicParenR"/>
            </a:pPr>
            <a:r>
              <a:rPr lang="en-US" dirty="0" smtClean="0">
                <a:latin typeface="Arial" pitchFamily="33" charset="0"/>
                <a:ea typeface="ＭＳ Ｐゴシック" pitchFamily="33" charset="-128"/>
                <a:cs typeface="ＭＳ Ｐゴシック" pitchFamily="33" charset="-128"/>
              </a:rPr>
              <a:t>Vocab – when we say “cop” or “police” we mean FBI, TSA, ICE, Fed police, state police, local police, university police – anyone in a position of authority with a badge. </a:t>
            </a:r>
          </a:p>
          <a:p>
            <a:pPr marL="228600" indent="-228600" eaLnBrk="1" hangingPunct="1">
              <a:buFontTx/>
              <a:buAutoNum type="arabicParenR"/>
            </a:pPr>
            <a:r>
              <a:rPr lang="en-US" dirty="0" smtClean="0">
                <a:latin typeface="Arial" pitchFamily="33" charset="0"/>
                <a:ea typeface="ＭＳ Ｐゴシック" pitchFamily="33" charset="-128"/>
                <a:cs typeface="ＭＳ Ｐゴシック" pitchFamily="33" charset="-128"/>
              </a:rPr>
              <a:t>Always follow up legal jargon with definitions.</a:t>
            </a:r>
          </a:p>
          <a:p>
            <a:pPr marL="228600" indent="-228600" eaLnBrk="1" hangingPunct="1">
              <a:buFontTx/>
              <a:buChar char="-"/>
            </a:pPr>
            <a:r>
              <a:rPr lang="en-US" dirty="0" smtClean="0">
                <a:latin typeface="Arial" pitchFamily="33" charset="0"/>
                <a:ea typeface="ＭＳ Ｐゴシック" pitchFamily="33" charset="-128"/>
                <a:cs typeface="ＭＳ Ｐゴシック" pitchFamily="33" charset="-128"/>
              </a:rPr>
              <a:t>Depending on</a:t>
            </a:r>
            <a:r>
              <a:rPr lang="en-US" baseline="0" dirty="0" smtClean="0">
                <a:latin typeface="Arial" pitchFamily="33" charset="0"/>
                <a:ea typeface="ＭＳ Ｐゴシック" pitchFamily="33" charset="-128"/>
                <a:cs typeface="ＭＳ Ｐゴシック" pitchFamily="33" charset="-128"/>
              </a:rPr>
              <a:t> your audience, ask everyone to hold their questions until the end.</a:t>
            </a:r>
            <a:endParaRPr lang="en-US" dirty="0" smtClean="0">
              <a:latin typeface="Arial" pitchFamily="33" charset="0"/>
              <a:ea typeface="ＭＳ Ｐゴシック" pitchFamily="33" charset="-128"/>
              <a:cs typeface="ＭＳ Ｐゴシック" pitchFamily="33" charset="-128"/>
            </a:endParaRP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1E022D-EDC4-0244-89BF-8CDC99639F0A}" type="slidenum">
              <a:rPr lang="en-US"/>
              <a:pPr/>
              <a:t>10</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buFontTx/>
              <a:buNone/>
            </a:pPr>
            <a:r>
              <a:rPr lang="en-US" dirty="0" smtClean="0">
                <a:latin typeface="Arial" pitchFamily="30" charset="0"/>
                <a:ea typeface="ＭＳ Ｐゴシック" pitchFamily="30" charset="-128"/>
                <a:cs typeface="ＭＳ Ｐゴシック" pitchFamily="30" charset="-128"/>
              </a:rPr>
              <a:t>officers can search anything w/in your wingspan. </a:t>
            </a:r>
          </a:p>
          <a:p>
            <a:pPr lvl="3" eaLnBrk="1" hangingPunct="1">
              <a:buFontTx/>
              <a:buChar char="-"/>
            </a:pPr>
            <a:r>
              <a:rPr lang="en-US" dirty="0" smtClean="0">
                <a:latin typeface="Arial" pitchFamily="30" charset="0"/>
                <a:ea typeface="ＭＳ Ｐゴシック" pitchFamily="30" charset="-128"/>
                <a:cs typeface="ＭＳ Ｐゴシック" pitchFamily="30" charset="-128"/>
              </a:rPr>
              <a:t>Ex: when an officer conducts a traffic stop, they can’t search your trunk w/o a warrant.  Cops are allowed to lie, so if they say they have a telephonic warrant, make them record it by audio or video</a:t>
            </a:r>
          </a:p>
          <a:p>
            <a:pPr lvl="1" eaLnBrk="1" hangingPunct="1">
              <a:buFontTx/>
              <a:buNone/>
            </a:pPr>
            <a:r>
              <a:rPr lang="en-US" dirty="0" smtClean="0">
                <a:latin typeface="Arial" pitchFamily="30" charset="0"/>
                <a:ea typeface="ＭＳ Ｐゴシック" pitchFamily="30" charset="-128"/>
                <a:cs typeface="ＭＳ Ｐゴシック" pitchFamily="30" charset="-128"/>
              </a:rPr>
              <a:t>5) The Patriot Act – applies to federal agents only (FBI, ICE, etc.) and is only supposed to be used for the </a:t>
            </a:r>
            <a:r>
              <a:rPr lang="en-US" dirty="0" err="1" smtClean="0">
                <a:latin typeface="Arial" pitchFamily="30" charset="0"/>
                <a:ea typeface="ＭＳ Ｐゴシック" pitchFamily="30" charset="-128"/>
                <a:cs typeface="ＭＳ Ｐゴシック" pitchFamily="30" charset="-128"/>
              </a:rPr>
              <a:t>ambiguos</a:t>
            </a:r>
            <a:r>
              <a:rPr lang="en-US" baseline="0" dirty="0" smtClean="0">
                <a:latin typeface="Arial" pitchFamily="30" charset="0"/>
                <a:ea typeface="ＭＳ Ｐゴシック" pitchFamily="30" charset="-128"/>
                <a:cs typeface="ＭＳ Ｐゴシック" pitchFamily="30" charset="-128"/>
              </a:rPr>
              <a:t> “crimes of terrorism.” </a:t>
            </a:r>
          </a:p>
          <a:p>
            <a:pPr lvl="1" eaLnBrk="1" hangingPunct="1">
              <a:buFontTx/>
              <a:buNone/>
            </a:pPr>
            <a:r>
              <a:rPr lang="en-US" dirty="0" smtClean="0">
                <a:latin typeface="Arial" pitchFamily="30" charset="0"/>
                <a:ea typeface="ＭＳ Ｐゴシック" pitchFamily="30" charset="-128"/>
                <a:cs typeface="ＭＳ Ｐゴシック" pitchFamily="30" charset="-128"/>
              </a:rPr>
              <a:t>Worst is the </a:t>
            </a:r>
            <a:r>
              <a:rPr lang="en-US" b="1" dirty="0" smtClean="0">
                <a:latin typeface="Arial" pitchFamily="30" charset="0"/>
                <a:ea typeface="ＭＳ Ｐゴシック" pitchFamily="30" charset="-128"/>
                <a:cs typeface="ＭＳ Ｐゴシック" pitchFamily="30" charset="-128"/>
              </a:rPr>
              <a:t>sneak &amp; peek </a:t>
            </a:r>
            <a:r>
              <a:rPr lang="en-US" dirty="0" smtClean="0">
                <a:latin typeface="Arial" pitchFamily="30" charset="0"/>
                <a:ea typeface="ＭＳ Ｐゴシック" pitchFamily="30" charset="-128"/>
                <a:cs typeface="ＭＳ Ｐゴシック" pitchFamily="30" charset="-128"/>
              </a:rPr>
              <a:t>provision which allows agents to enter your prop without a warrant, no judicial oversight, when </a:t>
            </a:r>
            <a:r>
              <a:rPr lang="en-US" dirty="0" err="1" smtClean="0">
                <a:latin typeface="Arial" pitchFamily="30" charset="0"/>
                <a:ea typeface="ＭＳ Ｐゴシック" pitchFamily="30" charset="-128"/>
                <a:cs typeface="ＭＳ Ｐゴシック" pitchFamily="30" charset="-128"/>
              </a:rPr>
              <a:t>your’re</a:t>
            </a:r>
            <a:r>
              <a:rPr lang="en-US" dirty="0" smtClean="0">
                <a:latin typeface="Arial" pitchFamily="30" charset="0"/>
                <a:ea typeface="ＭＳ Ｐゴシック" pitchFamily="30" charset="-128"/>
                <a:cs typeface="ＭＳ Ｐゴシック" pitchFamily="30" charset="-128"/>
              </a:rPr>
              <a:t> not home and go through everything without ever telling you they’ve been there.  Biggest threat to 4</a:t>
            </a:r>
            <a:r>
              <a:rPr lang="en-US" baseline="30000" dirty="0" smtClean="0">
                <a:latin typeface="Arial" pitchFamily="30" charset="0"/>
                <a:ea typeface="ＭＳ Ｐゴシック" pitchFamily="30" charset="-128"/>
                <a:cs typeface="ＭＳ Ｐゴシック" pitchFamily="30" charset="-128"/>
              </a:rPr>
              <a:t>th</a:t>
            </a:r>
            <a:r>
              <a:rPr lang="en-US" dirty="0" smtClean="0">
                <a:latin typeface="Arial" pitchFamily="30" charset="0"/>
                <a:ea typeface="ＭＳ Ｐゴシック" pitchFamily="30" charset="-128"/>
                <a:cs typeface="ＭＳ Ｐゴシック" pitchFamily="30" charset="-128"/>
              </a:rPr>
              <a:t> amendment in history.</a:t>
            </a:r>
          </a:p>
          <a:p>
            <a:pPr lvl="1" eaLnBrk="1" hangingPunct="1">
              <a:buFontTx/>
              <a:buNone/>
            </a:pPr>
            <a:r>
              <a:rPr lang="en-US" dirty="0" smtClean="0">
                <a:latin typeface="Arial" pitchFamily="30" charset="0"/>
                <a:ea typeface="ＭＳ Ｐゴシック" pitchFamily="30" charset="-128"/>
                <a:cs typeface="ＭＳ Ｐゴシック" pitchFamily="30" charset="-128"/>
              </a:rPr>
              <a:t>Also, your electronic sources are more often subject to search with or without warrants. </a:t>
            </a:r>
          </a:p>
          <a:p>
            <a:pPr lvl="2" eaLnBrk="1" hangingPunct="1">
              <a:buFontTx/>
              <a:buChar char="-"/>
            </a:pPr>
            <a:r>
              <a:rPr lang="en-US" dirty="0" smtClean="0">
                <a:latin typeface="Arial" pitchFamily="30" charset="0"/>
                <a:ea typeface="ＭＳ Ｐゴシック" pitchFamily="30" charset="-128"/>
                <a:cs typeface="ＭＳ Ｐゴシック" pitchFamily="30" charset="-128"/>
              </a:rPr>
              <a:t>The AETA (Animal Enterprise Terrorist Act) expanded spying if they have evidence that you </a:t>
            </a:r>
            <a:r>
              <a:rPr lang="en-US" i="1" dirty="0" smtClean="0">
                <a:latin typeface="Arial" pitchFamily="30" charset="0"/>
                <a:ea typeface="ＭＳ Ｐゴシック" pitchFamily="30" charset="-128"/>
                <a:cs typeface="ＭＳ Ｐゴシック" pitchFamily="30" charset="-128"/>
              </a:rPr>
              <a:t>may</a:t>
            </a:r>
            <a:r>
              <a:rPr lang="en-US" dirty="0" smtClean="0">
                <a:latin typeface="Arial" pitchFamily="30" charset="0"/>
                <a:ea typeface="ＭＳ Ｐゴシック" pitchFamily="30" charset="-128"/>
                <a:cs typeface="ＭＳ Ｐゴシック" pitchFamily="30" charset="-128"/>
              </a:rPr>
              <a:t> have info.</a:t>
            </a:r>
          </a:p>
          <a:p>
            <a:pPr lvl="2" eaLnBrk="1" hangingPunct="1">
              <a:buFontTx/>
              <a:buChar char="-"/>
            </a:pPr>
            <a:r>
              <a:rPr lang="en-US" dirty="0" smtClean="0">
                <a:latin typeface="Arial" pitchFamily="30" charset="0"/>
                <a:ea typeface="ＭＳ Ｐゴシック" pitchFamily="30" charset="-128"/>
                <a:cs typeface="ＭＳ Ｐゴシック" pitchFamily="30" charset="-128"/>
              </a:rPr>
              <a:t>Warrantless spying occur under these </a:t>
            </a:r>
            <a:r>
              <a:rPr lang="en-US" dirty="0" err="1" smtClean="0">
                <a:latin typeface="Arial" pitchFamily="30" charset="0"/>
                <a:ea typeface="ＭＳ Ｐゴシック" pitchFamily="30" charset="-128"/>
                <a:cs typeface="ＭＳ Ｐゴシック" pitchFamily="30" charset="-128"/>
              </a:rPr>
              <a:t>sneek</a:t>
            </a:r>
            <a:r>
              <a:rPr lang="en-US" dirty="0" smtClean="0">
                <a:latin typeface="Arial" pitchFamily="30" charset="0"/>
                <a:ea typeface="ＭＳ Ｐゴシック" pitchFamily="30" charset="-128"/>
                <a:cs typeface="ＭＳ Ｐゴシック" pitchFamily="30" charset="-128"/>
              </a:rPr>
              <a:t> &amp; peek </a:t>
            </a:r>
          </a:p>
          <a:p>
            <a:pPr lvl="1" eaLnBrk="1" hangingPunct="1">
              <a:buFontTx/>
              <a:buChar char="-"/>
            </a:pPr>
            <a:r>
              <a:rPr lang="en-US" dirty="0" smtClean="0">
                <a:latin typeface="Arial" pitchFamily="30" charset="0"/>
                <a:ea typeface="ＭＳ Ｐゴシック" pitchFamily="30" charset="-128"/>
                <a:cs typeface="ＭＳ Ｐゴシック" pitchFamily="30" charset="-128"/>
              </a:rPr>
              <a:t>Telephonic Warrant – they can now call in</a:t>
            </a:r>
          </a:p>
          <a:p>
            <a:pPr lvl="1" eaLnBrk="1" hangingPunct="1">
              <a:buFontTx/>
              <a:buChar char="-"/>
            </a:pPr>
            <a:r>
              <a:rPr lang="en-US" dirty="0" smtClean="0">
                <a:latin typeface="Arial" pitchFamily="30" charset="0"/>
                <a:ea typeface="ＭＳ Ｐゴシック" pitchFamily="30" charset="-128"/>
                <a:cs typeface="ＭＳ Ｐゴシック" pitchFamily="30" charset="-128"/>
              </a:rPr>
              <a:t>Your cell phone is a GPS tracking device and they can listen to everything.  The only way to prevent this is to take out the battery.</a:t>
            </a:r>
          </a:p>
          <a:p>
            <a:pPr lvl="1" eaLnBrk="1" hangingPunct="1">
              <a:buFontTx/>
              <a:buChar char="-"/>
            </a:pPr>
            <a:r>
              <a:rPr lang="en-US" dirty="0" smtClean="0">
                <a:latin typeface="Arial" pitchFamily="30" charset="0"/>
                <a:ea typeface="ＭＳ Ｐゴシック" pitchFamily="30" charset="-128"/>
                <a:cs typeface="ＭＳ Ｐゴシック" pitchFamily="30" charset="-128"/>
              </a:rPr>
              <a:t>You can use PGP encryption software that allows you to encrypt documents and emails</a:t>
            </a:r>
          </a:p>
          <a:p>
            <a:pPr lvl="1" eaLnBrk="1" hangingPunct="1">
              <a:buFontTx/>
              <a:buChar char="-"/>
            </a:pPr>
            <a:r>
              <a:rPr lang="en-US" dirty="0" smtClean="0">
                <a:latin typeface="Arial" pitchFamily="30" charset="0"/>
                <a:ea typeface="ＭＳ Ｐゴシック" pitchFamily="30" charset="-128"/>
                <a:cs typeface="ＭＳ Ｐゴシック" pitchFamily="30" charset="-128"/>
              </a:rPr>
              <a:t>Cops ARE allowed to lie to you.   </a:t>
            </a:r>
          </a:p>
          <a:p>
            <a:pPr eaLnBrk="1" hangingPunct="1"/>
            <a:endParaRPr lang="en-US" dirty="0" smtClean="0">
              <a:latin typeface="Arial" pitchFamily="30" charset="0"/>
              <a:ea typeface="ＭＳ Ｐゴシック" pitchFamily="30" charset="-128"/>
              <a:cs typeface="ＭＳ Ｐゴシック" pitchFamily="30" charset="-128"/>
            </a:endParaRPr>
          </a:p>
          <a:p>
            <a:pPr eaLnBrk="1" hangingPunct="1"/>
            <a:r>
              <a:rPr lang="en-US" dirty="0" smtClean="0">
                <a:latin typeface="Arial" pitchFamily="30" charset="0"/>
                <a:ea typeface="ＭＳ Ｐゴシック" pitchFamily="30" charset="-128"/>
                <a:cs typeface="ＭＳ Ｐゴシック" pitchFamily="30" charset="-128"/>
              </a:rPr>
              <a:t>In OR, an MIP is an infraction, so if an officer detects any amount of alcohol in a minor they can be issued a MIP ticket.</a:t>
            </a:r>
          </a:p>
          <a:p>
            <a:pPr eaLnBrk="1" hangingPunct="1">
              <a:buFontTx/>
              <a:buChar char="-"/>
            </a:pPr>
            <a:r>
              <a:rPr lang="en-US" dirty="0" smtClean="0">
                <a:latin typeface="Arial" pitchFamily="30" charset="0"/>
                <a:ea typeface="ＭＳ Ｐゴシック" pitchFamily="30" charset="-128"/>
                <a:cs typeface="ＭＳ Ｐゴシック" pitchFamily="30" charset="-128"/>
              </a:rPr>
              <a:t>Pot is no longer vulnerable to the “plain view” doctrine in OR </a:t>
            </a:r>
            <a:r>
              <a:rPr lang="en-US" dirty="0" err="1" smtClean="0">
                <a:latin typeface="Arial" pitchFamily="30" charset="0"/>
                <a:ea typeface="ＭＳ Ｐゴシック" pitchFamily="30" charset="-128"/>
                <a:cs typeface="ＭＳ Ｐゴシック" pitchFamily="30" charset="-128"/>
              </a:rPr>
              <a:t>b/c</a:t>
            </a:r>
            <a:r>
              <a:rPr lang="en-US" dirty="0" smtClean="0">
                <a:latin typeface="Arial" pitchFamily="30" charset="0"/>
                <a:ea typeface="ＭＳ Ｐゴシック" pitchFamily="30" charset="-128"/>
                <a:cs typeface="ＭＳ Ｐゴシック" pitchFamily="30" charset="-128"/>
              </a:rPr>
              <a:t> there’s no probable cause </a:t>
            </a:r>
          </a:p>
          <a:p>
            <a:pPr eaLnBrk="1" hangingPunct="1">
              <a:buFontTx/>
              <a:buChar char="-"/>
            </a:pPr>
            <a:endParaRPr lang="en-US" dirty="0" smtClean="0">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ECC5540A-4EF0-1843-854B-5BC3BCC12893}" type="slidenum">
              <a:rPr lang="en-US"/>
              <a:pPr/>
              <a:t>11</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itchFamily="30" charset="0"/>
                <a:ea typeface="ＭＳ Ｐゴシック" pitchFamily="30" charset="-128"/>
                <a:cs typeface="ＭＳ Ｐゴシック" pitchFamily="30" charset="-128"/>
              </a:rPr>
              <a:t>The only way they can suspend the Const. is to declare </a:t>
            </a:r>
            <a:r>
              <a:rPr lang="en-US" dirty="0" err="1" smtClean="0">
                <a:latin typeface="Arial" pitchFamily="30" charset="0"/>
                <a:ea typeface="ＭＳ Ｐゴシック" pitchFamily="30" charset="-128"/>
                <a:cs typeface="ＭＳ Ｐゴシック" pitchFamily="30" charset="-128"/>
              </a:rPr>
              <a:t>marshall</a:t>
            </a:r>
            <a:r>
              <a:rPr lang="en-US" dirty="0" smtClean="0">
                <a:latin typeface="Arial" pitchFamily="30" charset="0"/>
                <a:ea typeface="ＭＳ Ｐゴシック" pitchFamily="30" charset="-128"/>
                <a:cs typeface="ＭＳ Ｐゴシック" pitchFamily="30" charset="-128"/>
              </a:rPr>
              <a:t> law. This would have to be an Act of Congress verified by Pres.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itchFamily="30" charset="0"/>
                <a:ea typeface="ＭＳ Ｐゴシック" pitchFamily="30" charset="-128"/>
                <a:cs typeface="ＭＳ Ｐゴシック" pitchFamily="30" charset="-128"/>
              </a:rPr>
              <a:t>Often asked about Marshall Law—must be declared by congress and has only happened twice in US history</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5BAD9AF-E8D7-6E45-A9A8-4E3DDAEEAB6B}" type="slidenum">
              <a:rPr lang="en-US"/>
              <a:pPr/>
              <a:t>12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There</a:t>
            </a:r>
            <a:r>
              <a:rPr lang="en-US" baseline="0" dirty="0" smtClean="0">
                <a:latin typeface="Arial" charset="0"/>
                <a:ea typeface="ＭＳ Ｐゴシック" charset="-128"/>
                <a:cs typeface="ＭＳ Ｐゴシック" charset="-128"/>
              </a:rPr>
              <a:t> are three different levels of interactions with police. It’s important to be able to identify what level you are at, so you can assert your maximum rights.</a:t>
            </a:r>
          </a:p>
          <a:p>
            <a:pPr eaLnBrk="1" hangingPunct="1"/>
            <a:endParaRPr lang="en-US" baseline="0" dirty="0" smtClean="0">
              <a:latin typeface="Arial" charset="0"/>
              <a:ea typeface="ＭＳ Ｐゴシック" charset="-128"/>
              <a:cs typeface="ＭＳ Ｐゴシック" charset="-128"/>
            </a:endParaRPr>
          </a:p>
          <a:p>
            <a:pPr eaLnBrk="1" hangingPunct="1"/>
            <a:r>
              <a:rPr lang="en-US" dirty="0" smtClean="0">
                <a:latin typeface="Arial" pitchFamily="30" charset="0"/>
                <a:ea typeface="ＭＳ Ｐゴシック" pitchFamily="30" charset="-128"/>
                <a:cs typeface="ＭＳ Ｐゴシック" pitchFamily="30" charset="-128"/>
              </a:rPr>
              <a:t>We</a:t>
            </a:r>
            <a:r>
              <a:rPr lang="en-US" baseline="0" dirty="0" smtClean="0">
                <a:latin typeface="Arial" pitchFamily="30" charset="0"/>
                <a:ea typeface="ＭＳ Ｐゴシック" pitchFamily="30" charset="-128"/>
                <a:cs typeface="ＭＳ Ｐゴシック" pitchFamily="30" charset="-128"/>
              </a:rPr>
              <a:t> will go through the</a:t>
            </a:r>
            <a:r>
              <a:rPr lang="en-US" dirty="0" smtClean="0">
                <a:latin typeface="Arial" pitchFamily="30" charset="0"/>
                <a:ea typeface="ＭＳ Ｐゴシック" pitchFamily="30" charset="-128"/>
                <a:cs typeface="ＭＳ Ｐゴシック" pitchFamily="30" charset="-128"/>
              </a:rPr>
              <a:t> timeline and</a:t>
            </a:r>
            <a:r>
              <a:rPr lang="en-US" baseline="0" dirty="0" smtClean="0">
                <a:latin typeface="Arial" pitchFamily="30" charset="0"/>
                <a:ea typeface="ＭＳ Ｐゴシック" pitchFamily="30" charset="-128"/>
                <a:cs typeface="ＭＳ Ｐゴシック" pitchFamily="30" charset="-128"/>
              </a:rPr>
              <a:t> </a:t>
            </a:r>
            <a:r>
              <a:rPr lang="en-US" dirty="0" smtClean="0">
                <a:latin typeface="Arial" pitchFamily="30" charset="0"/>
                <a:ea typeface="ＭＳ Ｐゴシック" pitchFamily="30" charset="-128"/>
                <a:cs typeface="ＭＳ Ｐゴシック" pitchFamily="30" charset="-128"/>
              </a:rPr>
              <a:t>cover all the possibilities of a first encounter with police.</a:t>
            </a:r>
          </a:p>
          <a:p>
            <a:pPr eaLnBrk="1" hangingPunct="1"/>
            <a:endParaRPr lang="en-US" dirty="0" smtClean="0">
              <a:latin typeface="Arial" pitchFamily="30" charset="0"/>
              <a:ea typeface="ＭＳ Ｐゴシック" pitchFamily="30" charset="-128"/>
              <a:cs typeface="ＭＳ Ｐゴシック" pitchFamily="30" charset="-128"/>
            </a:endParaRPr>
          </a:p>
          <a:p>
            <a:pPr eaLnBrk="1" hangingPunct="1"/>
            <a:r>
              <a:rPr lang="en-US" dirty="0" smtClean="0">
                <a:latin typeface="Arial" pitchFamily="30" charset="0"/>
                <a:ea typeface="ＭＳ Ｐゴシック" pitchFamily="30" charset="-128"/>
                <a:cs typeface="ＭＳ Ｐゴシック" pitchFamily="30" charset="-128"/>
              </a:rPr>
              <a:t>Imagine a situation when you’re confronted by a cop.  It might be confusing, overwhelming.  You may say something you don’t want to.  We try to make people remember the most important thing. </a:t>
            </a:r>
          </a:p>
          <a:p>
            <a:pPr eaLnBrk="1" hangingPunct="1"/>
            <a:r>
              <a:rPr lang="en-US" dirty="0" smtClean="0">
                <a:latin typeface="Arial" pitchFamily="30" charset="0"/>
                <a:ea typeface="ＭＳ Ｐゴシック" pitchFamily="30" charset="-128"/>
                <a:cs typeface="ＭＳ Ｐゴシック" pitchFamily="30" charset="-128"/>
              </a:rPr>
              <a:t>- it’s important to assert our rights even if we have nothing to hide.  If we don’t assert our rights, then only the guilty will not comply.</a:t>
            </a:r>
          </a:p>
          <a:p>
            <a:pPr eaLnBrk="1" hangingPunct="1"/>
            <a:r>
              <a:rPr lang="en-US" baseline="0" dirty="0" smtClean="0">
                <a:latin typeface="Arial" charset="0"/>
                <a:ea typeface="ＭＳ Ｐゴシック" charset="-128"/>
                <a:cs typeface="ＭＳ Ｐゴシック" charset="-128"/>
              </a:rPr>
              <a:t> </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4D0C1F5-80F8-BD4A-AADD-B411DB7D7323}" type="slidenum">
              <a:rPr lang="en-US"/>
              <a:pPr/>
              <a:t>13</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Char char="-"/>
            </a:pPr>
            <a:r>
              <a:rPr lang="en-US" dirty="0" smtClean="0">
                <a:latin typeface="Arial" charset="0"/>
                <a:ea typeface="ＭＳ Ｐゴシック" charset="-128"/>
                <a:cs typeface="ＭＳ Ｐゴシック" charset="-128"/>
              </a:rPr>
              <a:t> hands</a:t>
            </a:r>
            <a:r>
              <a:rPr lang="en-US" baseline="0" dirty="0" smtClean="0">
                <a:latin typeface="Arial" charset="0"/>
                <a:ea typeface="ＭＳ Ｐゴシック" charset="-128"/>
                <a:cs typeface="ＭＳ Ｐゴシック" charset="-128"/>
              </a:rPr>
              <a:t> on the steering wheel of car, or on lap.</a:t>
            </a:r>
          </a:p>
          <a:p>
            <a:pPr eaLnBrk="1" hangingPunct="1">
              <a:buFontTx/>
              <a:buChar char="-"/>
            </a:pPr>
            <a:r>
              <a:rPr lang="en-US" baseline="0" dirty="0" smtClean="0">
                <a:latin typeface="Arial" charset="0"/>
                <a:ea typeface="ＭＳ Ｐゴシック" charset="-128"/>
                <a:cs typeface="ＭＳ Ｐゴシック" charset="-128"/>
              </a:rPr>
              <a:t>Hands out of pockets and on thighs if on the street.</a:t>
            </a:r>
          </a:p>
          <a:p>
            <a:pPr eaLnBrk="1" hangingPunct="1">
              <a:buFontTx/>
              <a:buChar char="-"/>
            </a:pPr>
            <a:endParaRPr lang="en-US" baseline="0" dirty="0" smtClean="0">
              <a:latin typeface="Arial" charset="0"/>
              <a:ea typeface="ＭＳ Ｐゴシック" charset="-128"/>
              <a:cs typeface="ＭＳ Ｐゴシック" charset="-128"/>
            </a:endParaRPr>
          </a:p>
          <a:p>
            <a:pPr eaLnBrk="1" hangingPunct="1">
              <a:buFontTx/>
              <a:buChar char="-"/>
            </a:pPr>
            <a:r>
              <a:rPr lang="en-US" baseline="0" dirty="0" smtClean="0">
                <a:latin typeface="Arial" charset="0"/>
                <a:ea typeface="ＭＳ Ｐゴシック" charset="-128"/>
                <a:cs typeface="ＭＳ Ｐゴシック" charset="-128"/>
              </a:rPr>
              <a:t>If you are carrying a legal weapon, you may want to inform police of where it is located.  They may temporarily take custody of it while interacting with you.</a:t>
            </a:r>
          </a:p>
          <a:p>
            <a:pPr eaLnBrk="1" hangingPunct="1">
              <a:buFontTx/>
              <a:buChar char="-"/>
            </a:pPr>
            <a:r>
              <a:rPr lang="en-US" baseline="0" dirty="0" smtClean="0">
                <a:latin typeface="Arial" charset="0"/>
                <a:ea typeface="ＭＳ Ｐゴシック" charset="-128"/>
                <a:cs typeface="ＭＳ Ｐゴシック" charset="-128"/>
              </a:rPr>
              <a:t>Your word against cop word never strong place to be….</a:t>
            </a:r>
          </a:p>
          <a:p>
            <a:pPr eaLnBrk="1" hangingPunct="1">
              <a:buFontTx/>
              <a:buChar char="-"/>
            </a:pPr>
            <a:r>
              <a:rPr lang="en-US" baseline="0" dirty="0" smtClean="0">
                <a:latin typeface="Arial" charset="0"/>
                <a:ea typeface="ＭＳ Ｐゴシック" charset="-128"/>
                <a:cs typeface="ＭＳ Ｐゴシック" charset="-128"/>
              </a:rPr>
              <a:t>No sarcasm, debate, etc.  Assume your grandparent, jurors, judge may end up hearing this conversation in court….</a:t>
            </a:r>
          </a:p>
          <a:p>
            <a:pPr eaLnBrk="1" hangingPunct="1">
              <a:buFontTx/>
              <a:buChar char="-"/>
            </a:pPr>
            <a:r>
              <a:rPr lang="en-US" baseline="0" dirty="0" smtClean="0">
                <a:latin typeface="Arial" charset="0"/>
                <a:ea typeface="ＭＳ Ｐゴシック" charset="-128"/>
                <a:cs typeface="ＭＳ Ｐゴシック" charset="-128"/>
              </a:rPr>
              <a:t>The laws regarding recording cops currently differ in some states.  In most, you have the right to record in public as long as on notice you are recording.  They can make you back up (normal </a:t>
            </a:r>
            <a:r>
              <a:rPr lang="en-US" baseline="0" dirty="0" err="1" smtClean="0">
                <a:latin typeface="Arial" charset="0"/>
                <a:ea typeface="ＭＳ Ｐゴシック" charset="-128"/>
                <a:cs typeface="ＭＳ Ｐゴシック" charset="-128"/>
              </a:rPr>
              <a:t>copwatching</a:t>
            </a:r>
            <a:r>
              <a:rPr lang="en-US" baseline="0" dirty="0" smtClean="0">
                <a:latin typeface="Arial" charset="0"/>
                <a:ea typeface="ＭＳ Ｐゴシック" charset="-128"/>
                <a:cs typeface="ＭＳ Ｐゴシック" charset="-128"/>
              </a:rPr>
              <a:t> can usually be 8-10 </a:t>
            </a:r>
            <a:r>
              <a:rPr lang="en-US" baseline="0" dirty="0" err="1" smtClean="0">
                <a:latin typeface="Arial" charset="0"/>
                <a:ea typeface="ＭＳ Ｐゴシック" charset="-128"/>
                <a:cs typeface="ＭＳ Ｐゴシック" charset="-128"/>
              </a:rPr>
              <a:t>ft</a:t>
            </a:r>
            <a:r>
              <a:rPr lang="en-US" baseline="0" dirty="0" smtClean="0">
                <a:latin typeface="Arial" charset="0"/>
                <a:ea typeface="ＭＳ Ｐゴシック" charset="-128"/>
                <a:cs typeface="ＭＳ Ｐゴシック" charset="-128"/>
              </a:rPr>
              <a:t> away from arrest/investigation, but this can vary greatly).  </a:t>
            </a:r>
            <a:r>
              <a:rPr lang="en-US" baseline="0" dirty="0" err="1" smtClean="0">
                <a:latin typeface="Arial" charset="0"/>
                <a:ea typeface="ＭＳ Ｐゴシック" charset="-128"/>
                <a:cs typeface="ＭＳ Ｐゴシック" charset="-128"/>
              </a:rPr>
              <a:t>Bottomline</a:t>
            </a:r>
            <a:r>
              <a:rPr lang="en-US" baseline="0" dirty="0" smtClean="0">
                <a:latin typeface="Arial" charset="0"/>
                <a:ea typeface="ＭＳ Ｐゴシック" charset="-128"/>
                <a:cs typeface="ＭＳ Ｐゴシック" charset="-128"/>
              </a:rPr>
              <a:t>: don’t get you and your footage arrested….</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4D0C1F5-80F8-BD4A-AADD-B411DB7D7323}" type="slidenum">
              <a:rPr lang="en-US"/>
              <a:pPr/>
              <a:t>14</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Char char="-"/>
            </a:pPr>
            <a:r>
              <a:rPr lang="en-US" dirty="0" smtClean="0">
                <a:latin typeface="Arial" charset="0"/>
                <a:ea typeface="ＭＳ Ｐゴシック" charset="-128"/>
                <a:cs typeface="ＭＳ Ｐゴシック" charset="-128"/>
              </a:rPr>
              <a:t> The first level is “mere conversation.” </a:t>
            </a:r>
          </a:p>
          <a:p>
            <a:pPr eaLnBrk="1" hangingPunct="1">
              <a:buFontTx/>
              <a:buChar char="-"/>
            </a:pPr>
            <a:endParaRPr lang="en-US" dirty="0" smtClean="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latin typeface="Arial" charset="0"/>
                <a:ea typeface="ＭＳ Ｐゴシック" charset="-128"/>
                <a:cs typeface="ＭＳ Ｐゴシック" charset="-128"/>
              </a:rPr>
              <a:t> Police same right as any other citizen to approach you and inquire about circumstances of interest,</a:t>
            </a:r>
            <a:r>
              <a:rPr lang="en-US" baseline="0" dirty="0" smtClean="0">
                <a:latin typeface="Arial" charset="0"/>
                <a:ea typeface="ＭＳ Ｐゴシック" charset="-128"/>
                <a:cs typeface="ＭＳ Ｐゴシック" charset="-128"/>
              </a:rPr>
              <a:t> but you don’t have to answer them, just like you don’t have to answer a stranger on the street</a:t>
            </a:r>
            <a:r>
              <a:rPr lang="en-US" dirty="0" smtClean="0">
                <a:latin typeface="Arial" charset="0"/>
                <a:ea typeface="ＭＳ Ｐゴシック" charset="-128"/>
                <a:cs typeface="ＭＳ Ｐゴシック" charset="-128"/>
              </a:rPr>
              <a:t> </a:t>
            </a:r>
            <a:r>
              <a:rPr lang="en-US" dirty="0" smtClean="0">
                <a:latin typeface="Arial" pitchFamily="30" charset="0"/>
                <a:ea typeface="ＭＳ Ｐゴシック" pitchFamily="30" charset="-128"/>
                <a:cs typeface="ＭＳ Ｐゴシック" pitchFamily="30" charset="-128"/>
              </a:rPr>
              <a:t>(Give example like asking for SSN)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Arial" pitchFamily="30" charset="0"/>
              <a:ea typeface="ＭＳ Ｐゴシック" pitchFamily="30" charset="-128"/>
              <a:cs typeface="ＭＳ Ｐゴシック" pitchFamily="30" charset="-128"/>
            </a:endParaRPr>
          </a:p>
          <a:p>
            <a:pPr eaLnBrk="1" hangingPunct="1">
              <a:buFontTx/>
              <a:buChar char="-"/>
            </a:pPr>
            <a:r>
              <a:rPr lang="en-US" dirty="0" smtClean="0">
                <a:latin typeface="Arial" pitchFamily="30" charset="0"/>
                <a:ea typeface="ＭＳ Ｐゴシック" pitchFamily="30" charset="-128"/>
                <a:cs typeface="ＭＳ Ｐゴシック" pitchFamily="30" charset="-128"/>
              </a:rPr>
              <a:t>Say it verbally </a:t>
            </a:r>
            <a:r>
              <a:rPr lang="en-US" dirty="0" err="1" smtClean="0">
                <a:latin typeface="Arial" pitchFamily="30" charset="0"/>
                <a:ea typeface="ＭＳ Ｐゴシック" pitchFamily="30" charset="-128"/>
                <a:cs typeface="ＭＳ Ｐゴシック" pitchFamily="30" charset="-128"/>
              </a:rPr>
              <a:t>b/c</a:t>
            </a:r>
            <a:r>
              <a:rPr lang="en-US" dirty="0" smtClean="0">
                <a:latin typeface="Arial" pitchFamily="30" charset="0"/>
                <a:ea typeface="ＭＳ Ｐゴシック" pitchFamily="30" charset="-128"/>
                <a:cs typeface="ＭＳ Ｐゴシック" pitchFamily="30" charset="-128"/>
              </a:rPr>
              <a:t> silence = agreement in legal terms.  Don’t rely on silence or gestures.</a:t>
            </a:r>
            <a:r>
              <a:rPr lang="en-US" baseline="0" dirty="0" smtClean="0">
                <a:latin typeface="Arial" pitchFamily="30" charset="0"/>
                <a:ea typeface="ＭＳ Ｐゴシック" pitchFamily="30" charset="-128"/>
                <a:cs typeface="ＭＳ Ｐゴシック" pitchFamily="30" charset="-128"/>
              </a:rPr>
              <a:t>  In fact, in a </a:t>
            </a:r>
            <a:r>
              <a:rPr lang="en-US" dirty="0" smtClean="0">
                <a:latin typeface="Arial" pitchFamily="30" charset="0"/>
                <a:ea typeface="ＭＳ Ｐゴシック" pitchFamily="30" charset="-128"/>
                <a:cs typeface="ＭＳ Ｐゴシック" pitchFamily="30" charset="-128"/>
              </a:rPr>
              <a:t>NEW SUPREME COURT CASE: You now have to assert your rights in words.  Silence is considered</a:t>
            </a:r>
            <a:r>
              <a:rPr lang="en-US" baseline="0" dirty="0" smtClean="0">
                <a:latin typeface="Arial" pitchFamily="30" charset="0"/>
                <a:ea typeface="ＭＳ Ｐゴシック" pitchFamily="30" charset="-128"/>
                <a:cs typeface="ＭＳ Ｐゴシック" pitchFamily="30" charset="-128"/>
              </a:rPr>
              <a:t> agreement</a:t>
            </a:r>
            <a:r>
              <a:rPr lang="en-US" dirty="0" smtClean="0">
                <a:latin typeface="Arial" pitchFamily="30" charset="0"/>
                <a:ea typeface="ＭＳ Ｐゴシック" pitchFamily="30" charset="-128"/>
                <a:cs typeface="ＭＳ Ｐゴシック" pitchFamily="30" charset="-128"/>
              </a:rPr>
              <a:t>.  If you are silent, they will do what they want. </a:t>
            </a:r>
            <a:r>
              <a:rPr lang="en-US" dirty="0" smtClean="0">
                <a:hlinkClick r:id="rId3"/>
              </a:rPr>
              <a:t>Berghuis v. Thompkins</a:t>
            </a:r>
            <a:r>
              <a:rPr lang="en-US" dirty="0" smtClean="0"/>
              <a:t> (2010), reduces protections for criminal defendants even further.</a:t>
            </a:r>
            <a:endParaRPr lang="en-US" dirty="0" smtClean="0">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ＭＳ Ｐゴシック" charset="-128"/>
                <a:cs typeface="ＭＳ Ｐゴシック" charset="-128"/>
              </a:rPr>
              <a:t>Limits</a:t>
            </a:r>
            <a:r>
              <a:rPr lang="en-US" baseline="0" dirty="0" smtClean="0">
                <a:latin typeface="Arial" charset="0"/>
                <a:ea typeface="ＭＳ Ｐゴシック" charset="-128"/>
                <a:cs typeface="ＭＳ Ｐゴシック" charset="-128"/>
              </a:rPr>
              <a:t> of the “mere conversation” phase:</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ＭＳ Ｐゴシック" charset="-128"/>
                <a:cs typeface="ＭＳ Ｐゴシック" charset="-128"/>
              </a:rPr>
              <a:t>-absent any reasonable suspicion that you are involved in criminal activity, an officer cannot detain you.</a:t>
            </a:r>
            <a:r>
              <a:rPr lang="en-US" baseline="0" dirty="0" smtClean="0">
                <a:latin typeface="Arial" charset="0"/>
                <a:ea typeface="ＭＳ Ｐゴシック" charset="-128"/>
                <a:cs typeface="ＭＳ Ｐゴシック" charset="-128"/>
              </a:rPr>
              <a:t>  </a:t>
            </a:r>
            <a:r>
              <a:rPr lang="en-US" dirty="0" smtClean="0">
                <a:latin typeface="Arial" charset="0"/>
                <a:ea typeface="ＭＳ Ｐゴシック" charset="-128"/>
                <a:cs typeface="ＭＳ Ｐゴシック" charset="-128"/>
              </a:rPr>
              <a:t>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latin typeface="Arial" charset="0"/>
                <a:ea typeface="ＭＳ Ｐゴシック" charset="-128"/>
                <a:cs typeface="ＭＳ Ｐゴシック" charset="-128"/>
              </a:rPr>
              <a:t>You do not have to answer any questions at this level</a:t>
            </a:r>
            <a:r>
              <a:rPr lang="en-US" baseline="0" dirty="0" smtClean="0">
                <a:latin typeface="Arial" charset="0"/>
                <a:ea typeface="ＭＳ Ｐゴシック" charset="-128"/>
                <a:cs typeface="ＭＳ Ｐゴシック" charset="-128"/>
              </a:rPr>
              <a:t> of interaction</a:t>
            </a:r>
            <a:r>
              <a:rPr lang="en-US" dirty="0" smtClean="0">
                <a:latin typeface="Arial" charset="0"/>
                <a:ea typeface="ＭＳ Ｐゴシック" charset="-128"/>
                <a:cs typeface="ＭＳ Ｐゴシック" charset="-128"/>
              </a:rPr>
              <a:t>.</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latin typeface="Arial" charset="0"/>
                <a:ea typeface="ＭＳ Ｐゴシック" charset="-128"/>
                <a:cs typeface="ＭＳ Ｐゴシック" charset="-128"/>
              </a:rPr>
              <a:t>If you agree to speak with them, it’s voluntary. But the </a:t>
            </a:r>
            <a:r>
              <a:rPr lang="en-US" baseline="0" dirty="0" smtClean="0">
                <a:latin typeface="Arial" charset="0"/>
                <a:ea typeface="ＭＳ Ｐゴシック" charset="-128"/>
                <a:cs typeface="ＭＳ Ｐゴシック" charset="-128"/>
              </a:rPr>
              <a:t>information that you give them will likely be used to arrest you or someone else.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latin typeface="Arial" pitchFamily="30" charset="0"/>
                <a:ea typeface="ＭＳ Ｐゴシック" pitchFamily="30" charset="-128"/>
                <a:cs typeface="ＭＳ Ｐゴシック" pitchFamily="30" charset="-128"/>
              </a:rPr>
              <a:t>Most cops have a recording device.  Think about this in terms of sarcasm.  Whatever you say will be transcribed literally,</a:t>
            </a:r>
            <a:r>
              <a:rPr lang="en-US" baseline="0" dirty="0" smtClean="0">
                <a:latin typeface="Arial" pitchFamily="30" charset="0"/>
                <a:ea typeface="ＭＳ Ｐゴシック" pitchFamily="30" charset="-128"/>
                <a:cs typeface="ＭＳ Ｐゴシック" pitchFamily="30" charset="-128"/>
              </a:rPr>
              <a:t> so don’t say “Oh yeah, I just robbed that house.”</a:t>
            </a:r>
            <a:endParaRPr lang="en-US" dirty="0" smtClean="0">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latin typeface="Arial" charset="0"/>
                <a:ea typeface="ＭＳ Ｐゴシック" charset="-128"/>
                <a:cs typeface="ＭＳ Ｐゴシック" charset="-128"/>
              </a:rPr>
              <a:t>In OR, You do not have to provide identification to an officer at this level, unless you are in a motor vehicle.</a:t>
            </a:r>
            <a:r>
              <a:rPr lang="en-US" baseline="0" dirty="0" smtClean="0">
                <a:latin typeface="Arial" charset="0"/>
                <a:ea typeface="ＭＳ Ｐゴシック" charset="-128"/>
                <a:cs typeface="ＭＳ Ｐゴシック" charset="-128"/>
              </a:rPr>
              <a:t> Providing an ID is based on state law, so some states are different.</a:t>
            </a:r>
            <a:endParaRPr lang="en-US" dirty="0" smtClean="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endParaRPr lang="en-US" dirty="0" smtClean="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ＭＳ Ｐゴシック" charset="-128"/>
                <a:cs typeface="ＭＳ Ｐゴシック" charset="-128"/>
              </a:rPr>
              <a:t>Test: To</a:t>
            </a:r>
            <a:r>
              <a:rPr lang="en-US" baseline="0" dirty="0" smtClean="0">
                <a:latin typeface="Arial" charset="0"/>
                <a:ea typeface="ＭＳ Ｐゴシック" charset="-128"/>
                <a:cs typeface="ＭＳ Ｐゴシック" charset="-128"/>
              </a:rPr>
              <a:t> d</a:t>
            </a:r>
            <a:r>
              <a:rPr lang="en-US" dirty="0" smtClean="0">
                <a:latin typeface="Arial" charset="0"/>
                <a:ea typeface="ＭＳ Ｐゴシック" charset="-128"/>
                <a:cs typeface="ＭＳ Ｐゴシック" charset="-128"/>
              </a:rPr>
              <a:t>etermine if you are in a Level 1 situation</a:t>
            </a:r>
            <a:r>
              <a:rPr lang="en-US" baseline="0" dirty="0" smtClean="0">
                <a:latin typeface="Arial" charset="0"/>
                <a:ea typeface="ＭＳ Ｐゴシック" charset="-128"/>
                <a:cs typeface="ＭＳ Ｐゴシック" charset="-128"/>
              </a:rPr>
              <a:t> </a:t>
            </a:r>
            <a:r>
              <a:rPr lang="en-US" dirty="0" smtClean="0">
                <a:latin typeface="Arial" charset="0"/>
                <a:ea typeface="ＭＳ Ｐゴシック" charset="-128"/>
                <a:cs typeface="ＭＳ Ｐゴシック" charset="-128"/>
              </a:rPr>
              <a:t>ask if you are free to leave. It’s important</a:t>
            </a:r>
            <a:r>
              <a:rPr lang="en-US" baseline="0" dirty="0" smtClean="0">
                <a:latin typeface="Arial" charset="0"/>
                <a:ea typeface="ＭＳ Ｐゴシック" charset="-128"/>
                <a:cs typeface="ＭＳ Ｐゴシック" charset="-128"/>
              </a:rPr>
              <a:t> to be polite, but firm.</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dirty="0" smtClean="0">
                <a:latin typeface="Arial" charset="0"/>
                <a:ea typeface="ＭＳ Ｐゴシック" charset="-128"/>
                <a:cs typeface="ＭＳ Ｐゴシック" charset="-128"/>
              </a:rPr>
              <a:t>Your refusal must be verbal. Silence in the legal world is acceptance or agreement, so you cannot simply shake your head. Many police uniforms come equipped with audio recording. A non-verbal refusal would not register on the audio recording. </a:t>
            </a:r>
            <a:endParaRPr lang="en-US" dirty="0" smtClean="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latin typeface="Arial" charset="0"/>
                <a:ea typeface="ＭＳ Ｐゴシック" charset="-128"/>
                <a:cs typeface="ＭＳ Ｐゴシック" charset="-128"/>
              </a:rPr>
              <a:t> Examples: “Am I being detained?” / “I do</a:t>
            </a:r>
            <a:r>
              <a:rPr lang="en-US" baseline="0" dirty="0" smtClean="0">
                <a:latin typeface="Arial" charset="0"/>
                <a:ea typeface="ＭＳ Ｐゴシック" charset="-128"/>
                <a:cs typeface="ＭＳ Ｐゴシック" charset="-128"/>
              </a:rPr>
              <a:t> not wish to speak with you. </a:t>
            </a:r>
            <a:r>
              <a:rPr lang="en-US" dirty="0" smtClean="0">
                <a:latin typeface="Arial" charset="0"/>
                <a:ea typeface="ＭＳ Ｐゴシック" charset="-128"/>
                <a:cs typeface="ＭＳ Ｐゴシック" charset="-128"/>
              </a:rPr>
              <a:t>Am I free to go?”</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dirty="0" smtClean="0">
                <a:latin typeface="Arial" charset="0"/>
                <a:ea typeface="ＭＳ Ｐゴシック" charset="-128"/>
                <a:cs typeface="ＭＳ Ｐゴシック" charset="-128"/>
              </a:rPr>
              <a:t> If the police do not say they are detaining you, then put PHYSICAL distance between you and the police. Walk away.</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C38CF84-D160-A540-ADCE-FCFE86FD9463}" type="slidenum">
              <a:rPr lang="en-US"/>
              <a:pPr/>
              <a:t>15</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buFontTx/>
              <a:buChar char="-"/>
            </a:pPr>
            <a:r>
              <a:rPr lang="en-US" baseline="0" dirty="0" smtClean="0">
                <a:latin typeface="Arial" charset="0"/>
                <a:ea typeface="ＭＳ Ｐゴシック" charset="-128"/>
                <a:cs typeface="ＭＳ Ｐゴシック" charset="-128"/>
              </a:rPr>
              <a:t> The next level is detention.</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latin typeface="Arial" pitchFamily="30" charset="0"/>
                <a:ea typeface="ＭＳ Ｐゴシック" pitchFamily="30" charset="-128"/>
                <a:cs typeface="ＭＳ Ｐゴシック" pitchFamily="30" charset="-128"/>
              </a:rPr>
              <a:t>*Read this slide for important legalese*</a:t>
            </a:r>
            <a:endParaRPr lang="en-US" baseline="0" dirty="0" smtClean="0">
              <a:latin typeface="Arial" charset="0"/>
              <a:ea typeface="ＭＳ Ｐゴシック" charset="-128"/>
              <a:cs typeface="ＭＳ Ｐゴシック" charset="-128"/>
            </a:endParaRPr>
          </a:p>
          <a:p>
            <a:pPr eaLnBrk="1" hangingPunct="1">
              <a:buFontTx/>
              <a:buChar char="-"/>
            </a:pPr>
            <a:r>
              <a:rPr lang="en-US" dirty="0" smtClean="0">
                <a:latin typeface="Arial" charset="0"/>
                <a:ea typeface="ＭＳ Ｐゴシック" charset="-128"/>
                <a:cs typeface="ＭＳ Ｐゴシック" charset="-128"/>
              </a:rPr>
              <a:t>If an officer reasonably suspects you have been involved in a crime, they may detain you for questioning.</a:t>
            </a:r>
          </a:p>
          <a:p>
            <a:pPr eaLnBrk="1" hangingPunct="1">
              <a:buFontTx/>
              <a:buChar char="-"/>
            </a:pPr>
            <a:r>
              <a:rPr lang="en-US" dirty="0" smtClean="0">
                <a:latin typeface="Arial" charset="0"/>
                <a:ea typeface="ＭＳ Ｐゴシック" charset="-128"/>
                <a:cs typeface="ＭＳ Ｐゴシック" charset="-128"/>
              </a:rPr>
              <a:t> Define</a:t>
            </a:r>
            <a:r>
              <a:rPr lang="en-US" baseline="0" dirty="0" smtClean="0">
                <a:latin typeface="Arial" charset="0"/>
                <a:ea typeface="ＭＳ Ｐゴシック" charset="-128"/>
                <a:cs typeface="ＭＳ Ｐゴシック" charset="-128"/>
              </a:rPr>
              <a:t> </a:t>
            </a:r>
            <a:r>
              <a:rPr lang="en-US" baseline="0" dirty="0" err="1" smtClean="0">
                <a:latin typeface="Arial" charset="0"/>
                <a:ea typeface="ＭＳ Ｐゴシック" charset="-128"/>
                <a:cs typeface="ＭＳ Ｐゴシック" charset="-128"/>
              </a:rPr>
              <a:t>reas</a:t>
            </a:r>
            <a:r>
              <a:rPr lang="en-US" baseline="0" dirty="0" smtClean="0">
                <a:latin typeface="Arial" charset="0"/>
                <a:ea typeface="ＭＳ Ｐゴシック" charset="-128"/>
                <a:cs typeface="ＭＳ Ｐゴシック" charset="-128"/>
              </a:rPr>
              <a:t> suspicion = </a:t>
            </a:r>
            <a:r>
              <a:rPr lang="en-US" dirty="0" smtClean="0">
                <a:latin typeface="Arial" charset="0"/>
                <a:ea typeface="ＭＳ Ｐゴシック" charset="-128"/>
                <a:cs typeface="ＭＳ Ｐゴシック" charset="-128"/>
              </a:rPr>
              <a:t>“Reasonable suspicion” is more than a hunch. The officer must suspect</a:t>
            </a:r>
            <a:r>
              <a:rPr lang="en-US" baseline="0" dirty="0" smtClean="0">
                <a:latin typeface="Arial" charset="0"/>
                <a:ea typeface="ＭＳ Ｐゴシック" charset="-128"/>
                <a:cs typeface="ＭＳ Ｐゴシック" charset="-128"/>
              </a:rPr>
              <a:t> that you either just committed or are about to commit a crime and they</a:t>
            </a:r>
            <a:r>
              <a:rPr lang="en-US" dirty="0" smtClean="0">
                <a:latin typeface="Arial" charset="0"/>
                <a:ea typeface="ＭＳ Ｐゴシック" charset="-128"/>
                <a:cs typeface="ＭＳ Ｐゴシック" charset="-128"/>
              </a:rPr>
              <a:t> need</a:t>
            </a:r>
            <a:r>
              <a:rPr lang="en-US" baseline="0" dirty="0" smtClean="0">
                <a:latin typeface="Arial" charset="0"/>
                <a:ea typeface="ＭＳ Ｐゴシック" charset="-128"/>
                <a:cs typeface="ＭＳ Ｐゴシック" charset="-128"/>
              </a:rPr>
              <a:t> to be able to articulate to you what crime he or she suspects you were involved in.</a:t>
            </a:r>
          </a:p>
          <a:p>
            <a:pPr eaLnBrk="1" hangingPunct="1">
              <a:buFontTx/>
              <a:buChar char="-"/>
            </a:pPr>
            <a:r>
              <a:rPr lang="en-US" baseline="0" dirty="0" smtClean="0">
                <a:latin typeface="Arial" charset="0"/>
                <a:ea typeface="ＭＳ Ｐゴシック" charset="-128"/>
                <a:cs typeface="ＭＳ Ｐゴシック" charset="-128"/>
              </a:rPr>
              <a:t>Ask, “Why am I being detained?” </a:t>
            </a:r>
          </a:p>
          <a:p>
            <a:pPr eaLnBrk="1" hangingPunct="1">
              <a:buFontTx/>
              <a:buChar char="-"/>
            </a:pPr>
            <a:r>
              <a:rPr lang="en-US" baseline="0" dirty="0" smtClean="0">
                <a:latin typeface="Arial" charset="0"/>
                <a:ea typeface="ＭＳ Ｐゴシック" charset="-128"/>
                <a:cs typeface="ＭＳ Ｐゴシック" charset="-128"/>
              </a:rPr>
              <a:t>Remember what the officer tells you is the basis for his or her reasonable suspicion, because if what they tell you differs from the police report, your defense lawyer may be able to use that difference to get the charges thrown out. </a:t>
            </a:r>
          </a:p>
          <a:p>
            <a:pPr eaLnBrk="1" hangingPunct="1">
              <a:buFontTx/>
              <a:buChar char="-"/>
            </a:pPr>
            <a:r>
              <a:rPr lang="en-US" baseline="0" dirty="0" smtClean="0">
                <a:latin typeface="Arial" charset="0"/>
                <a:ea typeface="ＭＳ Ｐゴシック" charset="-128"/>
                <a:cs typeface="ＭＳ Ｐゴシック" charset="-128"/>
              </a:rPr>
              <a:t>In OR, you actually never have to give them your physical ID unless you’re driving, but if you’re being detained, you do have to tell them your 3 basic pieces of info.  We’ll cover this in a second.</a:t>
            </a:r>
            <a:endParaRPr lang="en-US" dirty="0" smtClean="0">
              <a:latin typeface="Arial" charset="0"/>
              <a:ea typeface="ＭＳ Ｐゴシック" charset="-128"/>
              <a:cs typeface="ＭＳ Ｐゴシック" charset="-128"/>
            </a:endParaRPr>
          </a:p>
          <a:p>
            <a:pPr eaLnBrk="1" hangingPunct="1">
              <a:buFontTx/>
              <a:buNone/>
            </a:pPr>
            <a:r>
              <a:rPr lang="en-US" dirty="0" smtClean="0">
                <a:latin typeface="Arial" charset="0"/>
                <a:ea typeface="ＭＳ Ｐゴシック" charset="-128"/>
                <a:cs typeface="ＭＳ Ｐゴシック" charset="-128"/>
              </a:rPr>
              <a:t> </a:t>
            </a:r>
          </a:p>
          <a:p>
            <a:pPr eaLnBrk="1" hangingPunct="1">
              <a:buFontTx/>
              <a:buNone/>
            </a:pPr>
            <a:endParaRPr lang="en-US" dirty="0">
              <a:latin typeface="Arial" charset="0"/>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9E880D7-D4DF-E84F-89D3-ABE6C997F891}" type="slidenum">
              <a:rPr lang="en-US"/>
              <a:pPr/>
              <a:t>16</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itchFamily="30" charset="0"/>
                <a:ea typeface="ＭＳ Ｐゴシック" pitchFamily="30" charset="-128"/>
                <a:cs typeface="ＭＳ Ｐゴシック" pitchFamily="30" charset="-128"/>
              </a:rPr>
              <a:t>Stop.  Take a deep breath.  All of your actions can be misinterpreted in an incident/police report.  You never want to give them ammunition.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latin typeface="Arial" charset="0"/>
                <a:ea typeface="ＭＳ Ｐゴシック" charset="-128"/>
                <a:cs typeface="ＭＳ Ｐゴシック" charset="-128"/>
              </a:rPr>
              <a:t> Your</a:t>
            </a:r>
            <a:r>
              <a:rPr lang="en-US" baseline="0" dirty="0" smtClean="0">
                <a:latin typeface="Arial" charset="0"/>
                <a:ea typeface="ＭＳ Ｐゴシック" charset="-128"/>
                <a:cs typeface="ＭＳ Ｐゴシック" charset="-128"/>
              </a:rPr>
              <a:t> first step when interacting with the police should be to ask if you are free to leave; if they say yes, then do so. Remember that you do not need to provide them with identification if they are not detaining you, unless you are the driver of a vehicle.</a:t>
            </a:r>
            <a:r>
              <a:rPr lang="en-US" dirty="0" smtClean="0">
                <a:latin typeface="Arial" charset="0"/>
                <a:ea typeface="ＭＳ Ｐゴシック" charset="-128"/>
                <a:cs typeface="ＭＳ Ｐゴシック" charset="-128"/>
              </a:rPr>
              <a:t> </a:t>
            </a:r>
          </a:p>
          <a:p>
            <a:pPr eaLnBrk="1" hangingPunct="1">
              <a:buFontTx/>
              <a:buChar char="-"/>
            </a:pPr>
            <a:endParaRPr lang="en-US" dirty="0" smtClean="0">
              <a:latin typeface="Arial" charset="0"/>
              <a:ea typeface="ＭＳ Ｐゴシック" charset="-128"/>
              <a:cs typeface="ＭＳ Ｐゴシック" charset="-128"/>
            </a:endParaRPr>
          </a:p>
          <a:p>
            <a:pPr eaLnBrk="1" hangingPunct="1">
              <a:buFontTx/>
              <a:buChar char="-"/>
            </a:pPr>
            <a:r>
              <a:rPr lang="en-US" dirty="0" smtClean="0">
                <a:latin typeface="Arial" charset="0"/>
                <a:ea typeface="ＭＳ Ｐゴシック" charset="-128"/>
                <a:cs typeface="ＭＳ Ｐゴシック" charset="-128"/>
              </a:rPr>
              <a:t> You may invoke your 5th amendment rights and remain silent. </a:t>
            </a:r>
          </a:p>
          <a:p>
            <a:pPr eaLnBrk="1" hangingPunct="1">
              <a:buFontTx/>
              <a:buChar char="-"/>
            </a:pPr>
            <a:r>
              <a:rPr lang="en-US" dirty="0" smtClean="0">
                <a:latin typeface="Arial" charset="0"/>
                <a:ea typeface="ＭＳ Ｐゴシック" charset="-128"/>
                <a:cs typeface="ＭＳ Ｐゴシック" charset="-128"/>
              </a:rPr>
              <a:t> - It’s important to remember that anything you say can</a:t>
            </a:r>
            <a:r>
              <a:rPr lang="en-US" baseline="0" dirty="0" smtClean="0">
                <a:latin typeface="Arial" charset="0"/>
                <a:ea typeface="ＭＳ Ｐゴシック" charset="-128"/>
                <a:cs typeface="ＭＳ Ｐゴシック" charset="-128"/>
              </a:rPr>
              <a:t> and will be used against you or someone else.</a:t>
            </a:r>
          </a:p>
          <a:p>
            <a:pPr eaLnBrk="1" hangingPunct="1">
              <a:buFontTx/>
              <a:buChar char="-"/>
            </a:pPr>
            <a:r>
              <a:rPr lang="en-US" baseline="0" dirty="0" smtClean="0">
                <a:latin typeface="Arial" charset="0"/>
                <a:ea typeface="ＭＳ Ｐゴシック" charset="-128"/>
                <a:cs typeface="ＭＳ Ｐゴシック" charset="-128"/>
              </a:rPr>
              <a:t> - Your best bet is to stay calm and firmly (verbally) assert your rights.</a:t>
            </a:r>
          </a:p>
          <a:p>
            <a:pPr eaLnBrk="1" hangingPunct="1">
              <a:buFontTx/>
              <a:buNone/>
            </a:pPr>
            <a:endParaRPr lang="en-US" dirty="0" smtClean="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latin typeface="Arial" charset="0"/>
                <a:ea typeface="ＭＳ Ｐゴシック" charset="-128"/>
                <a:cs typeface="ＭＳ Ｐゴシック" charset="-128"/>
              </a:rPr>
              <a:t> Don’t run away even if you believe what is happening to you is unreasonable or unlawful; this may lead to your arrest.</a:t>
            </a:r>
          </a:p>
          <a:p>
            <a:pPr marL="0" marR="0" indent="0" algn="l" defTabSz="914400" rtl="0" eaLnBrk="1" fontAlgn="base" latinLnBrk="0" hangingPunct="1">
              <a:lnSpc>
                <a:spcPct val="100000"/>
              </a:lnSpc>
              <a:spcBef>
                <a:spcPct val="30000"/>
              </a:spcBef>
              <a:spcAft>
                <a:spcPct val="0"/>
              </a:spcAft>
              <a:buClrTx/>
              <a:buSzTx/>
              <a:buFontTx/>
              <a:buChar char="-"/>
              <a:tabLst/>
              <a:defRPr/>
            </a:pPr>
            <a:endParaRPr lang="en-US" dirty="0" smtClean="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latin typeface="Arial" charset="0"/>
                <a:ea typeface="ＭＳ Ｐゴシック" charset="-128"/>
                <a:cs typeface="ＭＳ Ｐゴシック" charset="-128"/>
              </a:rPr>
              <a:t>NEVER</a:t>
            </a:r>
            <a:r>
              <a:rPr lang="en-US" baseline="0" dirty="0" smtClean="0">
                <a:latin typeface="Arial" charset="0"/>
                <a:ea typeface="ＭＳ Ｐゴシック" charset="-128"/>
                <a:cs typeface="ＭＳ Ｐゴシック" charset="-128"/>
              </a:rPr>
              <a:t> CONSENT TO A SEARCH, even if cop can lawfully search you, still don’t consent (cause you never know…)</a:t>
            </a:r>
            <a:endParaRPr lang="en-US" dirty="0" smtClean="0">
              <a:latin typeface="Arial" charset="0"/>
              <a:ea typeface="ＭＳ Ｐゴシック" charset="-128"/>
              <a:cs typeface="ＭＳ Ｐゴシック" charset="-128"/>
            </a:endParaRPr>
          </a:p>
          <a:p>
            <a:pPr eaLnBrk="1" hangingPunct="1">
              <a:buFontTx/>
              <a:buNone/>
            </a:pPr>
            <a:endParaRPr lang="en-US" dirty="0">
              <a:latin typeface="Arial" charset="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907844E-55F4-1446-B730-6110249DA837}" type="slidenum">
              <a:rPr lang="en-US"/>
              <a:pPr/>
              <a:t>17</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buFontTx/>
              <a:buNone/>
            </a:pPr>
            <a:r>
              <a:rPr lang="en-US" dirty="0" smtClean="0">
                <a:latin typeface="Arial" charset="0"/>
                <a:ea typeface="ＭＳ Ｐゴシック" charset="-128"/>
                <a:cs typeface="ＭＳ Ｐゴシック" charset="-128"/>
              </a:rPr>
              <a:t>- At the</a:t>
            </a:r>
            <a:r>
              <a:rPr lang="en-US" baseline="0" dirty="0" smtClean="0">
                <a:latin typeface="Arial" charset="0"/>
                <a:ea typeface="ＭＳ Ｐゴシック" charset="-128"/>
                <a:cs typeface="ＭＳ Ｐゴシック" charset="-128"/>
              </a:rPr>
              <a:t> detention level, </a:t>
            </a:r>
            <a:r>
              <a:rPr lang="en-US" dirty="0" smtClean="0">
                <a:latin typeface="Arial" charset="0"/>
                <a:ea typeface="ＭＳ Ｐゴシック" charset="-128"/>
                <a:cs typeface="ＭＳ Ｐゴシック" charset="-128"/>
              </a:rPr>
              <a:t>you are required to provide them with</a:t>
            </a:r>
            <a:r>
              <a:rPr lang="en-US" baseline="0" dirty="0" smtClean="0">
                <a:latin typeface="Arial" charset="0"/>
                <a:ea typeface="ＭＳ Ｐゴシック" charset="-128"/>
                <a:cs typeface="ＭＳ Ｐゴシック" charset="-128"/>
              </a:rPr>
              <a:t> your identifying info</a:t>
            </a:r>
            <a:r>
              <a:rPr lang="en-US" dirty="0" smtClean="0">
                <a:latin typeface="Arial" charset="0"/>
                <a:ea typeface="ＭＳ Ｐゴシック" charset="-128"/>
                <a:cs typeface="ＭＳ Ｐゴシック" charset="-128"/>
              </a:rPr>
              <a:t> upon request. </a:t>
            </a:r>
          </a:p>
          <a:p>
            <a:pPr eaLnBrk="1" hangingPunct="1">
              <a:buFontTx/>
              <a:buChar char="-"/>
            </a:pPr>
            <a:r>
              <a:rPr lang="en-US" dirty="0" smtClean="0">
                <a:latin typeface="Arial" charset="0"/>
                <a:ea typeface="ＭＳ Ｐゴシック" charset="-128"/>
                <a:cs typeface="ＭＳ Ｐゴシック" charset="-128"/>
              </a:rPr>
              <a:t> - Identification</a:t>
            </a:r>
            <a:r>
              <a:rPr lang="en-US" baseline="0" dirty="0" smtClean="0">
                <a:latin typeface="Arial" charset="0"/>
                <a:ea typeface="ＭＳ Ｐゴシック" charset="-128"/>
                <a:cs typeface="ＭＳ Ｐゴシック" charset="-128"/>
              </a:rPr>
              <a:t> consists of</a:t>
            </a:r>
            <a:r>
              <a:rPr lang="en-US" dirty="0" smtClean="0">
                <a:latin typeface="Arial" charset="0"/>
                <a:ea typeface="ＭＳ Ｐゴシック" charset="-128"/>
                <a:cs typeface="ＭＳ Ｐゴシック" charset="-128"/>
              </a:rPr>
              <a:t> name, address, and date</a:t>
            </a:r>
            <a:r>
              <a:rPr lang="en-US" baseline="0" dirty="0" smtClean="0">
                <a:latin typeface="Arial" charset="0"/>
                <a:ea typeface="ＭＳ Ｐゴシック" charset="-128"/>
                <a:cs typeface="ＭＳ Ｐゴシック" charset="-128"/>
              </a:rPr>
              <a:t> of </a:t>
            </a:r>
            <a:r>
              <a:rPr lang="en-US" dirty="0" smtClean="0">
                <a:latin typeface="Arial" charset="0"/>
                <a:ea typeface="ＭＳ Ｐゴシック" charset="-128"/>
                <a:cs typeface="ＭＳ Ｐゴシック" charset="-128"/>
              </a:rPr>
              <a:t>birth. You do not need to provide your social security number</a:t>
            </a:r>
            <a:r>
              <a:rPr lang="en-US" baseline="0" dirty="0" smtClean="0">
                <a:latin typeface="Arial" charset="0"/>
                <a:ea typeface="ＭＳ Ｐゴシック" charset="-128"/>
                <a:cs typeface="ＭＳ Ｐゴシック" charset="-128"/>
              </a:rPr>
              <a:t> or any other information; you do not necessarily need to provide an ID card as long as you provide them with name, address and DOB.</a:t>
            </a:r>
          </a:p>
          <a:p>
            <a:pPr eaLnBrk="1" hangingPunct="1">
              <a:buFontTx/>
              <a:buChar char="-"/>
            </a:pPr>
            <a:r>
              <a:rPr lang="en-US" baseline="0" dirty="0" smtClean="0">
                <a:latin typeface="Arial" charset="0"/>
                <a:ea typeface="ＭＳ Ｐゴシック" charset="-128"/>
                <a:cs typeface="ＭＳ Ｐゴシック" charset="-128"/>
              </a:rPr>
              <a:t> - If you are transient, you can say that. Though this may present a problem for release, if you are arrested.</a:t>
            </a:r>
            <a:endParaRPr lang="en-US" dirty="0" smtClean="0">
              <a:latin typeface="Arial" charset="0"/>
              <a:ea typeface="ＭＳ Ｐゴシック" charset="-128"/>
              <a:cs typeface="ＭＳ Ｐゴシック" charset="-128"/>
            </a:endParaRPr>
          </a:p>
          <a:p>
            <a:pPr eaLnBrk="1" hangingPunct="1">
              <a:buFontTx/>
              <a:buChar char="-"/>
            </a:pPr>
            <a:r>
              <a:rPr lang="en-US" dirty="0" smtClean="0">
                <a:latin typeface="Arial" charset="0"/>
                <a:ea typeface="ＭＳ Ｐゴシック" charset="-128"/>
                <a:cs typeface="ＭＳ Ｐゴシック" charset="-128"/>
              </a:rPr>
              <a:t> -</a:t>
            </a:r>
            <a:r>
              <a:rPr lang="en-US" baseline="0" dirty="0" smtClean="0">
                <a:latin typeface="Arial" charset="0"/>
                <a:ea typeface="ＭＳ Ｐゴシック" charset="-128"/>
                <a:cs typeface="ＭＳ Ｐゴシック" charset="-128"/>
              </a:rPr>
              <a:t> - </a:t>
            </a:r>
            <a:r>
              <a:rPr lang="en-US" dirty="0" smtClean="0">
                <a:latin typeface="Arial" charset="0"/>
                <a:ea typeface="ＭＳ Ｐゴシック" charset="-128"/>
                <a:cs typeface="ＭＳ Ｐゴシック" charset="-128"/>
              </a:rPr>
              <a:t>Giving a false name is a criminal offense.</a:t>
            </a:r>
          </a:p>
          <a:p>
            <a:pPr eaLnBrk="1" hangingPunct="1">
              <a:buFontTx/>
              <a:buChar char="-"/>
            </a:pPr>
            <a:r>
              <a:rPr lang="en-US" dirty="0" smtClean="0">
                <a:latin typeface="Arial" charset="0"/>
                <a:ea typeface="ＭＳ Ｐゴシック" charset="-128"/>
                <a:cs typeface="ＭＳ Ｐゴシック" charset="-128"/>
              </a:rPr>
              <a:t>STILL HAVE 5</a:t>
            </a:r>
            <a:r>
              <a:rPr lang="en-US" baseline="30000" dirty="0" smtClean="0">
                <a:latin typeface="Arial" charset="0"/>
                <a:ea typeface="ＭＳ Ｐゴシック" charset="-128"/>
                <a:cs typeface="ＭＳ Ｐゴシック" charset="-128"/>
              </a:rPr>
              <a:t>TH</a:t>
            </a:r>
            <a:r>
              <a:rPr lang="en-US" dirty="0" smtClean="0">
                <a:latin typeface="Arial" charset="0"/>
                <a:ea typeface="ＭＳ Ｐゴシック" charset="-128"/>
                <a:cs typeface="ＭＳ Ｐゴシック" charset="-128"/>
              </a:rPr>
              <a:t> AMENDMENT RIGHT TO REMAIN SILENT,</a:t>
            </a:r>
            <a:r>
              <a:rPr lang="en-US" baseline="0" dirty="0" smtClean="0">
                <a:latin typeface="Arial" charset="0"/>
                <a:ea typeface="ＭＳ Ｐゴシック" charset="-128"/>
                <a:cs typeface="ＭＳ Ｐゴシック" charset="-128"/>
              </a:rPr>
              <a:t> BUT IF YOU DON’T ID YOURSELF, THEY CAN TAKE YOU TO JAIL IN ORDER TO VERIFY IDENTITY THROUGH FINGERPRINTS.</a:t>
            </a:r>
            <a:endParaRPr lang="en-US" dirty="0" smtClean="0">
              <a:latin typeface="Arial" charset="0"/>
              <a:ea typeface="ＭＳ Ｐゴシック" charset="-128"/>
              <a:cs typeface="ＭＳ Ｐゴシック" charset="-128"/>
            </a:endParaRPr>
          </a:p>
          <a:p>
            <a:pPr eaLnBrk="1" hangingPunct="1">
              <a:buFontTx/>
              <a:buChar char="-"/>
            </a:pPr>
            <a:endParaRPr lang="en-US" dirty="0" smtClean="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latin typeface="Arial" charset="0"/>
                <a:ea typeface="ＭＳ Ｐゴシック" charset="-128"/>
                <a:cs typeface="ＭＳ Ｐゴシック" charset="-128"/>
              </a:rPr>
              <a:t>Police may pat down your clothing if they have a reasonable suspicion that you are carrying a concealed weapon; do not physically resist but make it clear that you do not consent to any further search. What you choose to say to the police is important—it can be used against you later and can provide the police with probable cause to arrest you.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latin typeface="Arial" charset="0"/>
                <a:ea typeface="ＭＳ Ｐゴシック" charset="-128"/>
                <a:cs typeface="ＭＳ Ｐゴシック" charset="-128"/>
              </a:rPr>
              <a:t> - Test: “Imminent</a:t>
            </a:r>
            <a:r>
              <a:rPr lang="en-US" baseline="0" dirty="0" smtClean="0">
                <a:latin typeface="Arial" charset="0"/>
                <a:ea typeface="ＭＳ Ｐゴシック" charset="-128"/>
                <a:cs typeface="ＭＳ Ｐゴシック" charset="-128"/>
              </a:rPr>
              <a:t> threat of serious physical injury</a:t>
            </a:r>
            <a:r>
              <a:rPr lang="en-US" dirty="0" smtClean="0">
                <a:latin typeface="Arial" charset="0"/>
                <a:ea typeface="ＭＳ Ｐゴシック" charset="-128"/>
                <a:cs typeface="ＭＳ Ｐゴシック" charset="-128"/>
              </a:rPr>
              <a:t>” is the basis</a:t>
            </a:r>
            <a:r>
              <a:rPr lang="en-US" baseline="0" dirty="0" smtClean="0">
                <a:latin typeface="Arial" charset="0"/>
                <a:ea typeface="ＭＳ Ｐゴシック" charset="-128"/>
                <a:cs typeface="ＭＳ Ｐゴシック" charset="-128"/>
              </a:rPr>
              <a:t> for the pat down search. The officer can only go so far as to ascertain that you do not have a concealed weapon / pose an “imminent threat of serious physical injury” to the officer. </a:t>
            </a:r>
            <a:r>
              <a:rPr lang="en-US" dirty="0" smtClean="0">
                <a:latin typeface="Arial" pitchFamily="30" charset="0"/>
                <a:ea typeface="ＭＳ Ｐゴシック" pitchFamily="30" charset="-128"/>
                <a:cs typeface="ＭＳ Ｐゴシック" pitchFamily="30" charset="-128"/>
              </a:rPr>
              <a:t>They cannot look inside your </a:t>
            </a:r>
            <a:r>
              <a:rPr lang="en-US" dirty="0" err="1" smtClean="0">
                <a:latin typeface="Arial" pitchFamily="30" charset="0"/>
                <a:ea typeface="ＭＳ Ｐゴシック" pitchFamily="30" charset="-128"/>
                <a:cs typeface="ＭＳ Ｐゴシック" pitchFamily="30" charset="-128"/>
              </a:rPr>
              <a:t>altoids</a:t>
            </a:r>
            <a:r>
              <a:rPr lang="en-US" dirty="0" smtClean="0">
                <a:latin typeface="Arial" pitchFamily="30" charset="0"/>
                <a:ea typeface="ＭＳ Ｐゴシック" pitchFamily="30" charset="-128"/>
                <a:cs typeface="ＭＳ Ｐゴシック" pitchFamily="30" charset="-128"/>
              </a:rPr>
              <a:t> tin for your pot.</a:t>
            </a:r>
            <a:endParaRPr lang="en-US" dirty="0" smtClean="0">
              <a:latin typeface="Arial" charset="0"/>
              <a:ea typeface="ＭＳ Ｐゴシック" charset="-128"/>
              <a:cs typeface="ＭＳ Ｐゴシック" charset="-128"/>
            </a:endParaRPr>
          </a:p>
          <a:p>
            <a:pPr eaLnBrk="1" hangingPunct="1">
              <a:buFontTx/>
              <a:buChar char="-"/>
            </a:pPr>
            <a:endParaRPr lang="en-US" dirty="0" smtClean="0">
              <a:latin typeface="Arial" charset="0"/>
              <a:ea typeface="ＭＳ Ｐゴシック" charset="-128"/>
              <a:cs typeface="ＭＳ Ｐゴシック" charset="-128"/>
            </a:endParaRPr>
          </a:p>
          <a:p>
            <a:pPr eaLnBrk="1" hangingPunct="1">
              <a:buFontTx/>
              <a:buChar char="-"/>
            </a:pPr>
            <a:r>
              <a:rPr lang="en-US" dirty="0" smtClean="0">
                <a:latin typeface="Arial" charset="0"/>
                <a:ea typeface="ＭＳ Ｐゴシック" charset="-128"/>
                <a:cs typeface="ＭＳ Ｐゴシック" charset="-128"/>
              </a:rPr>
              <a:t>You do not have to consent to a search.</a:t>
            </a:r>
          </a:p>
          <a:p>
            <a:pPr eaLnBrk="1" hangingPunct="1">
              <a:buFontTx/>
              <a:buChar char="-"/>
            </a:pPr>
            <a:r>
              <a:rPr lang="en-US" dirty="0" smtClean="0">
                <a:latin typeface="Arial" charset="0"/>
                <a:ea typeface="ＭＳ Ｐゴシック" charset="-128"/>
                <a:cs typeface="ＭＳ Ｐゴシック" charset="-128"/>
              </a:rPr>
              <a:t> - However, if the police have probable cause or a warrant, then your consent is not required.</a:t>
            </a:r>
            <a:r>
              <a:rPr lang="en-US" baseline="0" dirty="0" smtClean="0">
                <a:latin typeface="Arial" charset="0"/>
                <a:ea typeface="ＭＳ Ｐゴシック" charset="-128"/>
                <a:cs typeface="ＭＳ Ｐゴシック" charset="-128"/>
              </a:rPr>
              <a:t> It’s still important to verbally refuse to consent to the search. This will not stop them, but if the search is illegal, then the police cannot later say that you consented.</a:t>
            </a:r>
            <a:endParaRPr lang="en-US" dirty="0" smtClean="0">
              <a:latin typeface="Arial" charset="0"/>
              <a:ea typeface="ＭＳ Ｐゴシック" charset="-128"/>
              <a:cs typeface="ＭＳ Ｐゴシック" charset="-128"/>
            </a:endParaRPr>
          </a:p>
          <a:p>
            <a:pPr eaLnBrk="1" hangingPunct="1">
              <a:buFontTx/>
              <a:buChar char="-"/>
            </a:pPr>
            <a:r>
              <a:rPr lang="en-US" dirty="0" smtClean="0">
                <a:latin typeface="Arial" charset="0"/>
                <a:ea typeface="ＭＳ Ｐゴシック" charset="-128"/>
                <a:cs typeface="ＭＳ Ｐゴシック" charset="-128"/>
              </a:rPr>
              <a:t> -</a:t>
            </a:r>
            <a:r>
              <a:rPr lang="en-US" baseline="0" dirty="0" smtClean="0">
                <a:latin typeface="Arial" charset="0"/>
                <a:ea typeface="ＭＳ Ｐゴシック" charset="-128"/>
                <a:cs typeface="ＭＳ Ｐゴシック" charset="-128"/>
              </a:rPr>
              <a:t> - </a:t>
            </a:r>
            <a:r>
              <a:rPr lang="en-US" dirty="0" smtClean="0">
                <a:latin typeface="Arial" charset="0"/>
                <a:ea typeface="ＭＳ Ｐゴシック" charset="-128"/>
                <a:cs typeface="ＭＳ Ｐゴシック" charset="-128"/>
              </a:rPr>
              <a:t>If the police say they have a warrant, ask to see it. A warrant must have a judge’s signature, the</a:t>
            </a:r>
            <a:r>
              <a:rPr lang="en-US" baseline="0" dirty="0" smtClean="0">
                <a:latin typeface="Arial" charset="0"/>
                <a:ea typeface="ＭＳ Ｐゴシック" charset="-128"/>
                <a:cs typeface="ＭＳ Ｐゴシック" charset="-128"/>
              </a:rPr>
              <a:t> date, and description of what law enforcement is allowed to search. </a:t>
            </a:r>
          </a:p>
          <a:p>
            <a:pPr eaLnBrk="1" hangingPunct="1">
              <a:buFontTx/>
              <a:buChar char="-"/>
            </a:pPr>
            <a:r>
              <a:rPr lang="en-US" baseline="0" dirty="0" smtClean="0">
                <a:latin typeface="Arial" charset="0"/>
                <a:ea typeface="ＭＳ Ｐゴシック" charset="-128"/>
                <a:cs typeface="ＭＳ Ｐゴシック" charset="-128"/>
              </a:rPr>
              <a:t> - - - If the warrant says “the house,” but not the shed, then the police can not search the shed. If you see the police search an area that is not within the parameters of the warrant, do not tell them. Their error maybe be grounds for getting anything obtained from the search throw out.</a:t>
            </a:r>
            <a:endParaRPr lang="en-US" dirty="0" smtClean="0">
              <a:latin typeface="Arial" charset="0"/>
              <a:ea typeface="ＭＳ Ｐゴシック" charset="-128"/>
              <a:cs typeface="ＭＳ Ｐゴシック" charset="-128"/>
            </a:endParaRPr>
          </a:p>
          <a:p>
            <a:pPr eaLnBrk="1" hangingPunct="1">
              <a:buFontTx/>
              <a:buNone/>
            </a:pPr>
            <a:endParaRPr lang="en-US" dirty="0" smtClean="0">
              <a:latin typeface="Arial" charset="0"/>
              <a:ea typeface="ＭＳ Ｐゴシック" charset="-128"/>
              <a:cs typeface="ＭＳ Ｐゴシック" charset="-128"/>
            </a:endParaRPr>
          </a:p>
          <a:p>
            <a:pPr eaLnBrk="1" hangingPunct="1">
              <a:buFontTx/>
              <a:buChar char="-"/>
            </a:pPr>
            <a:r>
              <a:rPr lang="en-US" dirty="0" smtClean="0">
                <a:latin typeface="Arial" charset="0"/>
                <a:ea typeface="ＭＳ Ｐゴシック" charset="-128"/>
                <a:cs typeface="ＭＳ Ｐゴシック" charset="-128"/>
              </a:rPr>
              <a:t> Remember officers names and badge numbers and write down everything about the incident as soon as possible.  Memories fade over time and you want an accurate account to hold up against the officer’s police report.</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 typeface="Arial" pitchFamily="-105" charset="0"/>
              <a:buNone/>
              <a:defRPr/>
            </a:pPr>
            <a:r>
              <a:rPr lang="en-US" dirty="0" smtClean="0">
                <a:ea typeface="ＭＳ Ｐゴシック" pitchFamily="-105" charset="-128"/>
                <a:cs typeface="ＭＳ Ｐゴシック" pitchFamily="-105" charset="-128"/>
              </a:rPr>
              <a:t>They may say things like: “If you answer truthfully, you can go home.”</a:t>
            </a:r>
            <a:r>
              <a:rPr lang="en-US" baseline="0" dirty="0" smtClean="0">
                <a:ea typeface="ＭＳ Ｐゴシック" pitchFamily="-105" charset="-128"/>
                <a:cs typeface="ＭＳ Ｐゴシック" pitchFamily="-105" charset="-128"/>
              </a:rPr>
              <a:t>  OR </a:t>
            </a:r>
            <a:r>
              <a:rPr lang="en-US" dirty="0" smtClean="0">
                <a:ea typeface="ＭＳ Ｐゴシック" pitchFamily="-105" charset="-128"/>
                <a:cs typeface="ＭＳ Ｐゴシック" pitchFamily="-105" charset="-128"/>
              </a:rPr>
              <a:t>“If you tell what your friends did, nothing will happen to you.”</a:t>
            </a:r>
            <a:r>
              <a:rPr lang="en-US" baseline="0" dirty="0" smtClean="0">
                <a:ea typeface="ＭＳ Ｐゴシック" pitchFamily="-105" charset="-128"/>
                <a:cs typeface="ＭＳ Ｐゴシック" pitchFamily="-105" charset="-128"/>
              </a:rPr>
              <a:t> OR </a:t>
            </a:r>
            <a:r>
              <a:rPr lang="en-US" dirty="0" smtClean="0">
                <a:ea typeface="ＭＳ Ｐゴシック" pitchFamily="-105" charset="-128"/>
                <a:cs typeface="ＭＳ Ｐゴシック" pitchFamily="-105" charset="-128"/>
              </a:rPr>
              <a:t>“If you tell the truth, you don’t need an attorney.”</a:t>
            </a:r>
            <a:r>
              <a:rPr lang="en-US" baseline="0" dirty="0" smtClean="0">
                <a:ea typeface="ＭＳ Ｐゴシック" pitchFamily="-105" charset="-128"/>
                <a:cs typeface="ＭＳ Ｐゴシック" pitchFamily="-105" charset="-128"/>
              </a:rPr>
              <a:t> OR </a:t>
            </a:r>
            <a:r>
              <a:rPr lang="en-US" dirty="0" smtClean="0">
                <a:ea typeface="ＭＳ Ｐゴシック" pitchFamily="-105" charset="-128"/>
                <a:cs typeface="ＭＳ Ｐゴシック" pitchFamily="-105" charset="-128"/>
              </a:rPr>
              <a:t>“If you don’t confess, you can go to trial as an adult.”- </a:t>
            </a:r>
          </a:p>
          <a:p>
            <a:pPr eaLnBrk="1" hangingPunct="1">
              <a:buFontTx/>
              <a:buChar char="-"/>
              <a:defRPr/>
            </a:pPr>
            <a:r>
              <a:rPr lang="en-US" baseline="0" dirty="0" smtClean="0">
                <a:ea typeface="ＭＳ Ｐゴシック" pitchFamily="-105" charset="-128"/>
                <a:cs typeface="ＭＳ Ｐゴシック" pitchFamily="-105" charset="-128"/>
              </a:rPr>
              <a:t>Remember, your best bed is to ask for an attorney for saying anything.  Demanding an attorney does not make you guilty, no matter what they tell you.</a:t>
            </a:r>
          </a:p>
          <a:p>
            <a:pPr eaLnBrk="1" hangingPunct="1">
              <a:buFontTx/>
              <a:buChar char="-"/>
              <a:defRPr/>
            </a:pPr>
            <a:r>
              <a:rPr lang="en-US" baseline="0" dirty="0" smtClean="0">
                <a:ea typeface="ＭＳ Ｐゴシック" pitchFamily="-105" charset="-128"/>
                <a:cs typeface="ＭＳ Ｐゴシック" pitchFamily="-105" charset="-128"/>
              </a:rPr>
              <a:t>Sometimes, you may not be able to go home, despite what they tell you.</a:t>
            </a:r>
            <a:endParaRPr lang="en-US" dirty="0" smtClean="0">
              <a:ea typeface="ＭＳ Ｐゴシック" pitchFamily="-105" charset="-128"/>
              <a:cs typeface="ＭＳ Ｐゴシック" pitchFamily="-105" charset="-128"/>
            </a:endParaRPr>
          </a:p>
          <a:p>
            <a:endParaRPr lang="en-US" dirty="0"/>
          </a:p>
        </p:txBody>
      </p:sp>
      <p:sp>
        <p:nvSpPr>
          <p:cNvPr id="4" name="Slide Number Placeholder 3"/>
          <p:cNvSpPr>
            <a:spLocks noGrp="1"/>
          </p:cNvSpPr>
          <p:nvPr>
            <p:ph type="sldNum" sz="quarter" idx="10"/>
          </p:nvPr>
        </p:nvSpPr>
        <p:spPr/>
        <p:txBody>
          <a:bodyPr/>
          <a:lstStyle/>
          <a:p>
            <a:pPr>
              <a:defRPr/>
            </a:pPr>
            <a:fld id="{E6418A54-5865-034C-85E0-0A8B60430ADB}"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21872D2-11E7-3241-96EE-81B407C9DDD8}" type="slidenum">
              <a:rPr lang="en-US"/>
              <a:pPr/>
              <a:t>19</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itchFamily="30" charset="0"/>
                <a:ea typeface="ＭＳ Ｐゴシック" pitchFamily="30" charset="-128"/>
                <a:cs typeface="ＭＳ Ｐゴシック" pitchFamily="30" charset="-128"/>
              </a:rPr>
              <a:t>*continue framing the timeline of an encounter.  This is the next step.  This would be stage 3.</a:t>
            </a:r>
          </a:p>
          <a:p>
            <a:pPr eaLnBrk="1" hangingPunct="1">
              <a:buFontTx/>
              <a:buNone/>
            </a:pPr>
            <a:endParaRPr lang="en-US" baseline="0" dirty="0" smtClean="0">
              <a:latin typeface="Arial" charset="0"/>
              <a:ea typeface="ＭＳ Ｐゴシック" charset="-128"/>
              <a:cs typeface="ＭＳ Ｐゴシック" charset="-128"/>
            </a:endParaRPr>
          </a:p>
          <a:p>
            <a:pPr eaLnBrk="1" hangingPunct="1">
              <a:buFontTx/>
              <a:buChar char="-"/>
            </a:pPr>
            <a:r>
              <a:rPr lang="en-US" baseline="0" dirty="0" smtClean="0">
                <a:latin typeface="Arial" charset="0"/>
                <a:ea typeface="ＭＳ Ｐゴシック" charset="-128"/>
                <a:cs typeface="ＭＳ Ｐゴシック" charset="-128"/>
              </a:rPr>
              <a:t>If the police say you are under arrest, then at that point, you may likely be going to jail, so try to stay calm and remember your rights. </a:t>
            </a:r>
          </a:p>
          <a:p>
            <a:pPr eaLnBrk="1" hangingPunct="1">
              <a:buFontTx/>
              <a:buChar char="-"/>
            </a:pPr>
            <a:r>
              <a:rPr lang="en-US" dirty="0" smtClean="0">
                <a:latin typeface="Arial" charset="0"/>
                <a:ea typeface="ＭＳ Ｐゴシック" charset="-128"/>
                <a:cs typeface="ＭＳ Ｐゴシック" charset="-128"/>
              </a:rPr>
              <a:t> - You should immediately ask for a</a:t>
            </a:r>
            <a:r>
              <a:rPr lang="en-US" baseline="0" dirty="0" smtClean="0">
                <a:latin typeface="Arial" charset="0"/>
                <a:ea typeface="ＭＳ Ｐゴシック" charset="-128"/>
                <a:cs typeface="ＭＳ Ｐゴシック" charset="-128"/>
              </a:rPr>
              <a:t> lawyer when taken into custody and immediately thereafter assert your right to remain silent. Then </a:t>
            </a:r>
            <a:r>
              <a:rPr lang="en-US" dirty="0" smtClean="0">
                <a:latin typeface="Arial" charset="0"/>
                <a:ea typeface="ＭＳ Ｐゴシック" charset="-128"/>
                <a:cs typeface="ＭＳ Ｐゴシック" charset="-128"/>
              </a:rPr>
              <a:t>wait for your attorney before saying anything.</a:t>
            </a:r>
            <a:endParaRPr lang="en-US" baseline="0" dirty="0" smtClean="0">
              <a:latin typeface="Arial" charset="0"/>
              <a:ea typeface="ＭＳ Ｐゴシック" charset="-128"/>
              <a:cs typeface="ＭＳ Ｐゴシック" charset="-128"/>
            </a:endParaRPr>
          </a:p>
          <a:p>
            <a:pPr eaLnBrk="1" hangingPunct="1">
              <a:buFontTx/>
              <a:buChar char="-"/>
            </a:pP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If</a:t>
            </a:r>
            <a:r>
              <a:rPr lang="en-US" baseline="0" dirty="0" smtClean="0">
                <a:latin typeface="Arial" charset="0"/>
                <a:ea typeface="ＭＳ Ｐゴシック" charset="-128"/>
                <a:cs typeface="ＭＳ Ｐゴシック" charset="-128"/>
              </a:rPr>
              <a:t> the police try to re-locate you to another area, before they move you, ask if you are under arrest.</a:t>
            </a:r>
          </a:p>
          <a:p>
            <a:pPr eaLnBrk="1" hangingPunct="1"/>
            <a:endParaRPr lang="en-US" baseline="0" dirty="0" smtClean="0">
              <a:latin typeface="Arial" charset="0"/>
              <a:ea typeface="ＭＳ Ｐゴシック" charset="-128"/>
              <a:cs typeface="ＭＳ Ｐゴシック" charset="-128"/>
            </a:endParaRPr>
          </a:p>
          <a:p>
            <a:pPr eaLnBrk="1" hangingPunct="1"/>
            <a:r>
              <a:rPr lang="en-US" baseline="0" dirty="0" smtClean="0">
                <a:latin typeface="Arial" charset="0"/>
                <a:ea typeface="ＭＳ Ｐゴシック" charset="-128"/>
                <a:cs typeface="ＭＳ Ｐゴシック" charset="-128"/>
              </a:rPr>
              <a:t>Anyone under 18 has the same rights, but normally the jail will only release them to a parent or guardian who personally comes down to the jail as opposed to adults who can be released “on their own recognizance”</a:t>
            </a:r>
            <a:endParaRPr lang="en-US" dirty="0" smtClean="0">
              <a:latin typeface="Arial" charset="0"/>
              <a:ea typeface="ＭＳ Ｐゴシック" charset="-128"/>
              <a:cs typeface="ＭＳ Ｐゴシック" charset="-128"/>
            </a:endParaRP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If you refuse to provide a name and address while in custody, you will not be eligible for release or a court appointed attorney in most circumstances. You will be booked as a John/Jane</a:t>
            </a:r>
            <a:r>
              <a:rPr lang="en-US" baseline="0" dirty="0" smtClean="0">
                <a:latin typeface="Arial" charset="0"/>
                <a:ea typeface="ＭＳ Ｐゴシック" charset="-128"/>
                <a:cs typeface="ＭＳ Ｐゴシック" charset="-128"/>
              </a:rPr>
              <a:t> Doe.</a:t>
            </a:r>
            <a:endParaRPr lang="en-US" dirty="0" smtClean="0">
              <a:latin typeface="Arial" charset="0"/>
              <a:ea typeface="ＭＳ Ｐゴシック" charset="-128"/>
              <a:cs typeface="ＭＳ Ｐゴシック" charset="-128"/>
            </a:endParaRP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Within a reasonable time, the police must allow you to make a phone call to your attorney and they may not legally listen to that call—but assume that they will. </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Do not talk to fellow arrestees regarding the circumstances of the arrest—you never know who might be listening.</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You must be provided adequate medical care while in custody. If you are on medication, inform the jail of that fact immediately and repeatedly. If you are injured, request medical attention repeatedly</a:t>
            </a:r>
            <a:r>
              <a:rPr lang="en-US" baseline="0" dirty="0" smtClean="0">
                <a:latin typeface="Arial" charset="0"/>
                <a:ea typeface="ＭＳ Ｐゴシック" charset="-128"/>
                <a:cs typeface="ＭＳ Ｐゴシック" charset="-128"/>
              </a:rPr>
              <a:t> and take photographs of your injuries as soon as possible.</a:t>
            </a:r>
            <a:r>
              <a:rPr lang="en-US" dirty="0" smtClean="0">
                <a:latin typeface="Arial" charset="0"/>
                <a:ea typeface="ＭＳ Ｐゴシック" charset="-128"/>
                <a:cs typeface="ＭＳ Ｐゴシック" charset="-128"/>
              </a:rPr>
              <a:t> </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If you have dietary restrictions for health or religious reasons, the jail may be required to provide you with alternative meals. Inform the jail of your dietary needs as soon as you arrive. If the jail fails to accommodate those needs, begin the grievance process immediately.</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8A054028-62A2-9F4A-ACAD-023C24F25EEF}" type="slidenum">
              <a:rPr lang="en-US"/>
              <a:pPr/>
              <a:t>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US" dirty="0" smtClean="0">
                <a:latin typeface="Arial" pitchFamily="33" charset="0"/>
                <a:ea typeface="ＭＳ Ｐゴシック" pitchFamily="33" charset="-128"/>
                <a:cs typeface="ＭＳ Ｐゴシック" pitchFamily="33" charset="-128"/>
              </a:rPr>
              <a:t>At the end of the presentation, put this slide up again.  Direct people to email Lauren with questions that I cannot answer confidently.  The worst thing is giving incorrect information.</a:t>
            </a:r>
          </a:p>
          <a:p>
            <a:pPr eaLnBrk="1" hangingPunct="1"/>
            <a:endParaRPr lang="en-US" dirty="0" smtClean="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ＭＳ Ｐゴシック" charset="-128"/>
                <a:cs typeface="ＭＳ Ｐゴシック" charset="-128"/>
              </a:rPr>
              <a:t>- </a:t>
            </a:r>
            <a:r>
              <a:rPr lang="en-US" dirty="0" smtClean="0">
                <a:latin typeface="Arial" pitchFamily="30" charset="0"/>
                <a:ea typeface="ＭＳ Ｐゴシック" pitchFamily="30" charset="-128"/>
                <a:cs typeface="ＭＳ Ｐゴシック" pitchFamily="30" charset="-128"/>
              </a:rPr>
              <a:t>Try not to just read the slides, but put your own spin on them</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E1E3110-9780-1244-84E9-1E40E03158BC}" type="slidenum">
              <a:rPr lang="en-US"/>
              <a:pPr/>
              <a:t>20</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buFontTx/>
              <a:buNone/>
            </a:pPr>
            <a:r>
              <a:rPr lang="en-US" dirty="0" smtClean="0">
                <a:latin typeface="Arial" pitchFamily="30" charset="0"/>
                <a:ea typeface="ＭＳ Ｐゴシック" pitchFamily="30" charset="-128"/>
                <a:cs typeface="ＭＳ Ｐゴシック" pitchFamily="30" charset="-128"/>
              </a:rPr>
              <a:t>Define Probable cause: means “more likely than not” you’ve committed a crime.</a:t>
            </a:r>
          </a:p>
          <a:p>
            <a:pPr lvl="1" eaLnBrk="1" hangingPunct="1">
              <a:buFontTx/>
              <a:buChar char="-"/>
            </a:pPr>
            <a:r>
              <a:rPr lang="en-US" dirty="0" smtClean="0">
                <a:latin typeface="Arial" pitchFamily="30" charset="0"/>
                <a:ea typeface="ＭＳ Ｐゴシック" pitchFamily="30" charset="-128"/>
                <a:cs typeface="ＭＳ Ｐゴシック" pitchFamily="30" charset="-128"/>
              </a:rPr>
              <a:t>Even a single informant is enough to give probable cause</a:t>
            </a:r>
          </a:p>
          <a:p>
            <a:pPr lvl="1" eaLnBrk="1" hangingPunct="1">
              <a:buFontTx/>
              <a:buChar char="-"/>
            </a:pPr>
            <a:r>
              <a:rPr lang="en-US" dirty="0" smtClean="0">
                <a:latin typeface="Arial" pitchFamily="30" charset="0"/>
                <a:ea typeface="ＭＳ Ｐゴシック" pitchFamily="30" charset="-128"/>
                <a:cs typeface="ＭＳ Ｐゴシック" pitchFamily="30" charset="-128"/>
              </a:rPr>
              <a:t>They can also arrest you if they have a bench warrant, such as if you missed a court date</a:t>
            </a:r>
          </a:p>
          <a:p>
            <a:pPr lvl="1" eaLnBrk="1" hangingPunct="1">
              <a:buFontTx/>
              <a:buChar char="-"/>
            </a:pPr>
            <a:r>
              <a:rPr lang="en-US" dirty="0" smtClean="0">
                <a:latin typeface="Arial" pitchFamily="30" charset="0"/>
                <a:ea typeface="ＭＳ Ｐゴシック" pitchFamily="30" charset="-128"/>
                <a:cs typeface="ＭＳ Ｐゴシック" pitchFamily="30" charset="-128"/>
              </a:rPr>
              <a:t> Exception: for misdemeanor crimes, they can “cite and release,” but it’s up to their discretion</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D06C390-2128-7748-A192-E2E12CAD107C}" type="slidenum">
              <a:rPr lang="en-US"/>
              <a:pPr/>
              <a:t>21</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buFontTx/>
              <a:buChar char="-"/>
            </a:pPr>
            <a:r>
              <a:rPr lang="en-US" dirty="0" smtClean="0">
                <a:latin typeface="Arial" charset="0"/>
                <a:ea typeface="ＭＳ Ｐゴシック" charset="-128"/>
                <a:cs typeface="ＭＳ Ｐゴシック" charset="-128"/>
              </a:rPr>
              <a:t>When</a:t>
            </a:r>
            <a:r>
              <a:rPr lang="en-US" baseline="0" dirty="0" smtClean="0">
                <a:latin typeface="Arial" charset="0"/>
                <a:ea typeface="ＭＳ Ｐゴシック" charset="-128"/>
                <a:cs typeface="ＭＳ Ｐゴシック" charset="-128"/>
              </a:rPr>
              <a:t> making an arrest, the police are allowed to search you “to the skin.” The basis for this search again is to look for weapons for the safety of the officer as well as searching for controlled substances, methods of escape, or valuables before taking you into custody. </a:t>
            </a:r>
          </a:p>
          <a:p>
            <a:pPr eaLnBrk="1" hangingPunct="1">
              <a:buFontTx/>
              <a:buChar char="-"/>
            </a:pPr>
            <a:r>
              <a:rPr lang="en-US" dirty="0" smtClean="0">
                <a:latin typeface="Arial" pitchFamily="30" charset="0"/>
                <a:ea typeface="ＭＳ Ｐゴシック" pitchFamily="30" charset="-128"/>
                <a:cs typeface="ＭＳ Ｐゴシック" pitchFamily="30" charset="-128"/>
              </a:rPr>
              <a:t>Not the same as a strip search.  strip searches are </a:t>
            </a:r>
            <a:r>
              <a:rPr lang="en-US" dirty="0" err="1" smtClean="0">
                <a:latin typeface="Arial" pitchFamily="30" charset="0"/>
                <a:ea typeface="ＭＳ Ｐゴシック" pitchFamily="30" charset="-128"/>
                <a:cs typeface="ＭＳ Ｐゴシック" pitchFamily="30" charset="-128"/>
              </a:rPr>
              <a:t>unconst</a:t>
            </a:r>
            <a:r>
              <a:rPr lang="en-US" dirty="0" smtClean="0">
                <a:latin typeface="Arial" pitchFamily="30" charset="0"/>
                <a:ea typeface="ＭＳ Ｐゴシック" pitchFamily="30" charset="-128"/>
                <a:cs typeface="ＭＳ Ｐゴシック" pitchFamily="30" charset="-128"/>
              </a:rPr>
              <a:t> for all but the more serious crime. </a:t>
            </a:r>
            <a:endParaRPr lang="en-US" baseline="0" dirty="0" smtClean="0">
              <a:latin typeface="Arial" charset="0"/>
              <a:ea typeface="ＭＳ Ｐゴシック" charset="-128"/>
              <a:cs typeface="ＭＳ Ｐゴシック" charset="-128"/>
            </a:endParaRPr>
          </a:p>
          <a:p>
            <a:pPr eaLnBrk="1" hangingPunct="1"/>
            <a:r>
              <a:rPr lang="en-US" baseline="0" dirty="0" smtClean="0">
                <a:latin typeface="Arial" charset="0"/>
                <a:ea typeface="ＭＳ Ｐゴシック" charset="-128"/>
                <a:cs typeface="ＭＳ Ｐゴシック" charset="-128"/>
              </a:rPr>
              <a:t>- Test: the police may search any area within reaching distance or within your wing span.</a:t>
            </a:r>
          </a:p>
          <a:p>
            <a:pPr eaLnBrk="1" hangingPunct="1"/>
            <a:r>
              <a:rPr lang="en-US" baseline="0" dirty="0" smtClean="0">
                <a:latin typeface="Arial" charset="0"/>
                <a:ea typeface="ＭＳ Ｐゴシック" charset="-128"/>
                <a:cs typeface="ＭＳ Ｐゴシック" charset="-128"/>
              </a:rPr>
              <a:t>- This means that the police may search the unlocked compartments of your vehicle and any bags within arm’s reach. </a:t>
            </a:r>
          </a:p>
          <a:p>
            <a:pPr eaLnBrk="1" hangingPunct="1">
              <a:buFontTx/>
              <a:buChar char="-"/>
            </a:pPr>
            <a:r>
              <a:rPr lang="en-US" baseline="0" dirty="0" smtClean="0">
                <a:latin typeface="Arial" charset="0"/>
                <a:ea typeface="ＭＳ Ｐゴシック" charset="-128"/>
                <a:cs typeface="ＭＳ Ｐゴシック" charset="-128"/>
              </a:rPr>
              <a:t>You have the right to be searched by an officer of your own gender, so if the officer arresting you is of the opposite gender, you have the right to request he or she send for an officer of your gender to perform the search.</a:t>
            </a:r>
          </a:p>
          <a:p>
            <a:pPr eaLnBrk="1" hangingPunct="1">
              <a:buFontTx/>
              <a:buChar char="-"/>
            </a:pPr>
            <a:r>
              <a:rPr lang="en-US" dirty="0" smtClean="0">
                <a:latin typeface="Arial" pitchFamily="30" charset="0"/>
                <a:ea typeface="ＭＳ Ｐゴシック" pitchFamily="30" charset="-128"/>
                <a:cs typeface="ＭＳ Ｐゴシック" pitchFamily="30" charset="-128"/>
              </a:rPr>
              <a:t>In order to access a trunk they have to get an admin warrant, which are always granted.</a:t>
            </a:r>
          </a:p>
          <a:p>
            <a:pPr eaLnBrk="1" hangingPunct="1">
              <a:buFontTx/>
              <a:buChar char="-"/>
            </a:pPr>
            <a:r>
              <a:rPr lang="en-US" dirty="0" smtClean="0">
                <a:latin typeface="Arial" pitchFamily="30" charset="0"/>
                <a:ea typeface="ＭＳ Ｐゴシック" pitchFamily="30" charset="-128"/>
                <a:cs typeface="ＭＳ Ｐゴシック" pitchFamily="30" charset="-128"/>
              </a:rPr>
              <a:t> To protect a locked glove box, you can lock it.  If they want to look in there, either they can ask for the key or they will bust it open.</a:t>
            </a:r>
          </a:p>
          <a:p>
            <a:pPr eaLnBrk="1" hangingPunct="1">
              <a:buFontTx/>
              <a:buChar char="-"/>
            </a:pPr>
            <a:r>
              <a:rPr lang="en-US" dirty="0" smtClean="0">
                <a:latin typeface="Arial" pitchFamily="30" charset="0"/>
                <a:ea typeface="ＭＳ Ｐゴシック" pitchFamily="30" charset="-128"/>
                <a:cs typeface="ＭＳ Ｐゴシック" pitchFamily="30" charset="-128"/>
              </a:rPr>
              <a:t>For other locked items, the general test is that if you can access it, they will access it</a:t>
            </a:r>
            <a:endParaRPr lang="en-US" baseline="0" dirty="0" smtClean="0">
              <a:latin typeface="Arial" charset="0"/>
              <a:ea typeface="ＭＳ Ｐゴシック" charset="-128"/>
              <a:cs typeface="ＭＳ Ｐゴシック" charset="-128"/>
            </a:endParaRPr>
          </a:p>
          <a:p>
            <a:pPr eaLnBrk="1" hangingPunct="1"/>
            <a:r>
              <a:rPr lang="en-US" baseline="0" dirty="0" smtClean="0">
                <a:latin typeface="Arial" charset="0"/>
                <a:ea typeface="ＭＳ Ｐゴシック" charset="-128"/>
                <a:cs typeface="ＭＳ Ｐゴシック" charset="-128"/>
              </a:rPr>
              <a:t>    </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B51CE54-D2E9-294F-A256-528E6D4548D2}" type="slidenum">
              <a:rPr lang="en-US"/>
              <a:pPr/>
              <a:t>22</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buFontTx/>
              <a:buNone/>
            </a:pPr>
            <a:r>
              <a:rPr lang="en-US" baseline="0" dirty="0" smtClean="0">
                <a:latin typeface="Arial" charset="0"/>
                <a:ea typeface="ＭＳ Ｐゴシック" charset="-128"/>
                <a:cs typeface="ＭＳ Ｐゴシック" charset="-128"/>
              </a:rPr>
              <a:t>- There are many ways to say this, but the key is that you have to be verbal and clear. Saying that you wish to “evoke the 5</a:t>
            </a:r>
            <a:r>
              <a:rPr lang="en-US" baseline="30000" dirty="0" smtClean="0">
                <a:latin typeface="Arial" charset="0"/>
                <a:ea typeface="ＭＳ Ｐゴシック" charset="-128"/>
                <a:cs typeface="ＭＳ Ｐゴシック" charset="-128"/>
              </a:rPr>
              <a:t>th</a:t>
            </a:r>
            <a:r>
              <a:rPr lang="en-US" baseline="0" dirty="0" smtClean="0">
                <a:latin typeface="Arial" charset="0"/>
                <a:ea typeface="ＭＳ Ｐゴシック" charset="-128"/>
                <a:cs typeface="ＭＳ Ｐゴシック" charset="-128"/>
              </a:rPr>
              <a:t> amendment” is not as clear as saying: </a:t>
            </a:r>
          </a:p>
          <a:p>
            <a:pPr eaLnBrk="1" hangingPunct="1">
              <a:buFontTx/>
              <a:buNone/>
            </a:pPr>
            <a:r>
              <a:rPr lang="en-US" baseline="0" dirty="0" smtClean="0">
                <a:latin typeface="Arial" charset="0"/>
                <a:ea typeface="ＭＳ Ｐゴシック" charset="-128"/>
                <a:cs typeface="ＭＳ Ｐゴシック" charset="-128"/>
              </a:rPr>
              <a:t>- - “I am going to remain silent, and I want to contact an attorney.”</a:t>
            </a:r>
          </a:p>
          <a:p>
            <a:pPr eaLnBrk="1" hangingPunct="1">
              <a:buFontTx/>
              <a:buNone/>
            </a:pPr>
            <a:r>
              <a:rPr lang="en-US" baseline="0" dirty="0" smtClean="0">
                <a:latin typeface="Arial" charset="0"/>
                <a:ea typeface="ＭＳ Ｐゴシック" charset="-128"/>
                <a:cs typeface="ＭＳ Ｐゴシック" charset="-128"/>
              </a:rPr>
              <a:t>- - I am asserting my right to remain silent and I I wish to speak with an/my attorney.”</a:t>
            </a:r>
          </a:p>
          <a:p>
            <a:pPr eaLnBrk="1" hangingPunct="1">
              <a:buFontTx/>
              <a:buNone/>
            </a:pPr>
            <a:r>
              <a:rPr lang="en-US" baseline="0" dirty="0" smtClean="0">
                <a:latin typeface="Arial" charset="0"/>
                <a:ea typeface="ＭＳ Ｐゴシック" charset="-128"/>
                <a:cs typeface="ＭＳ Ｐゴシック" charset="-128"/>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itchFamily="30" charset="0"/>
                <a:ea typeface="ＭＳ Ｐゴシック" pitchFamily="30" charset="-128"/>
                <a:cs typeface="ＭＳ Ｐゴシック" pitchFamily="30" charset="-128"/>
              </a:rPr>
              <a:t>Repeat those magic words. They call it “the invocation of your 5</a:t>
            </a:r>
            <a:r>
              <a:rPr lang="en-US" baseline="30000" dirty="0" smtClean="0">
                <a:latin typeface="Arial" pitchFamily="30" charset="0"/>
                <a:ea typeface="ＭＳ Ｐゴシック" pitchFamily="30" charset="-128"/>
                <a:cs typeface="ＭＳ Ｐゴシック" pitchFamily="30" charset="-128"/>
              </a:rPr>
              <a:t>th</a:t>
            </a:r>
            <a:r>
              <a:rPr lang="en-US" dirty="0" smtClean="0">
                <a:latin typeface="Arial" pitchFamily="30" charset="0"/>
                <a:ea typeface="ＭＳ Ｐゴシック" pitchFamily="30" charset="-128"/>
                <a:cs typeface="ＭＳ Ｐゴシック" pitchFamily="30" charset="-128"/>
              </a:rPr>
              <a:t> Amend rights.”</a:t>
            </a:r>
          </a:p>
          <a:p>
            <a:pPr eaLnBrk="1" hangingPunct="1">
              <a:buFontTx/>
              <a:buNone/>
            </a:pPr>
            <a:endParaRPr lang="en-US" baseline="0" dirty="0" smtClean="0">
              <a:latin typeface="Arial" charset="0"/>
              <a:ea typeface="ＭＳ Ｐゴシック" charset="-128"/>
              <a:cs typeface="ＭＳ Ｐゴシック" charset="-128"/>
            </a:endParaRPr>
          </a:p>
          <a:p>
            <a:pPr eaLnBrk="1" hangingPunct="1">
              <a:buFontTx/>
              <a:buNone/>
            </a:pPr>
            <a:r>
              <a:rPr lang="en-US" baseline="0" dirty="0" smtClean="0">
                <a:latin typeface="Arial" charset="0"/>
                <a:ea typeface="ＭＳ Ｐゴシック" charset="-128"/>
                <a:cs typeface="ＭＳ Ｐゴシック" charset="-128"/>
              </a:rPr>
              <a:t>- If you don’t have an attorney. The police must provide you with a phonebook and a reasonable number of phone calls to find one.</a:t>
            </a:r>
          </a:p>
          <a:p>
            <a:pPr eaLnBrk="1" hangingPunct="1">
              <a:buFontTx/>
              <a:buNone/>
            </a:pPr>
            <a:endParaRPr lang="en-US" baseline="0" dirty="0" smtClean="0">
              <a:latin typeface="Arial" charset="0"/>
              <a:ea typeface="ＭＳ Ｐゴシック" charset="-128"/>
              <a:cs typeface="ＭＳ Ｐゴシック" charset="-128"/>
            </a:endParaRPr>
          </a:p>
          <a:p>
            <a:pPr eaLnBrk="1" hangingPunct="1">
              <a:buFontTx/>
              <a:buChar char="-"/>
            </a:pPr>
            <a:r>
              <a:rPr lang="en-US" baseline="0" dirty="0" smtClean="0">
                <a:latin typeface="Arial" charset="0"/>
                <a:ea typeface="ＭＳ Ｐゴシック" charset="-128"/>
                <a:cs typeface="ＭＳ Ｐゴシック" charset="-128"/>
              </a:rPr>
              <a:t>Imagine that asking to speak with a lawyer and asserting your right to remain silent puts a protective bubble around you. The police can no longer interrogate you.  If they do keep questioning you, your attorney can probably get it thrown out.</a:t>
            </a:r>
          </a:p>
          <a:p>
            <a:pPr eaLnBrk="1" hangingPunct="1">
              <a:buFontTx/>
              <a:buChar char="-"/>
            </a:pPr>
            <a:r>
              <a:rPr lang="en-US" baseline="0" dirty="0" smtClean="0">
                <a:latin typeface="Arial" charset="0"/>
                <a:ea typeface="ＭＳ Ｐゴシック" charset="-128"/>
                <a:cs typeface="ＭＳ Ｐゴシック" charset="-128"/>
              </a:rPr>
              <a:t>If you start speaking again, even just casual conversation to break the tension, then you burst your protective bubble and the police can start asking you questions again. You have to ask for an attorney and say you are going to remain silent to re-establish your bubble. </a:t>
            </a:r>
          </a:p>
          <a:p>
            <a:pPr eaLnBrk="1" hangingPunct="1">
              <a:buFontTx/>
              <a:buChar char="-"/>
            </a:pPr>
            <a:endParaRPr lang="en-US" baseline="0" dirty="0" smtClean="0">
              <a:latin typeface="Arial" charset="0"/>
              <a:ea typeface="ＭＳ Ｐゴシック" charset="-128"/>
              <a:cs typeface="ＭＳ Ｐゴシック" charset="-128"/>
            </a:endParaRPr>
          </a:p>
          <a:p>
            <a:pPr eaLnBrk="1" hangingPunct="1">
              <a:buFontTx/>
              <a:buChar char="-"/>
            </a:pPr>
            <a:r>
              <a:rPr lang="en-US" dirty="0" smtClean="0">
                <a:latin typeface="Arial" pitchFamily="30" charset="0"/>
                <a:ea typeface="ＭＳ Ｐゴシック" pitchFamily="30" charset="-128"/>
                <a:cs typeface="ＭＳ Ｐゴシック" pitchFamily="30" charset="-128"/>
              </a:rPr>
              <a:t>In OR, you have to be arraigned (brought before a judge) within 48 hours.  Once in court, you’ll be appointed a lawyer.</a:t>
            </a:r>
          </a:p>
          <a:p>
            <a:pPr lvl="1" eaLnBrk="1" hangingPunct="1">
              <a:buFontTx/>
              <a:buChar char="-"/>
            </a:pPr>
            <a:r>
              <a:rPr lang="en-US" dirty="0" smtClean="0">
                <a:latin typeface="Arial" pitchFamily="30" charset="0"/>
                <a:ea typeface="ＭＳ Ｐゴシック" pitchFamily="30" charset="-128"/>
                <a:cs typeface="ＭＳ Ｐゴシック" pitchFamily="30" charset="-128"/>
              </a:rPr>
              <a:t>It doesn’t make sense to start talking without your lawyer if you’ve been accused of something serious</a:t>
            </a:r>
          </a:p>
          <a:p>
            <a:pPr eaLnBrk="1" hangingPunct="1">
              <a:buFontTx/>
              <a:buChar char="-"/>
            </a:pPr>
            <a:endParaRPr lang="en-US" dirty="0" smtClean="0">
              <a:latin typeface="Arial" charset="0"/>
              <a:ea typeface="ＭＳ Ｐゴシック" charset="-128"/>
              <a:cs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5886B68-76C7-4841-BB14-5B43500ADB5F}" type="slidenum">
              <a:rPr lang="en-US"/>
              <a:pPr/>
              <a:t>23</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These are the Miranda Rights.</a:t>
            </a:r>
          </a:p>
          <a:p>
            <a:pPr eaLnBrk="1" hangingPunct="1"/>
            <a:r>
              <a:rPr lang="en-US" dirty="0" smtClean="0">
                <a:latin typeface="Arial" charset="0"/>
                <a:ea typeface="ＭＳ Ｐゴシック" charset="-128"/>
                <a:cs typeface="ＭＳ Ｐゴシック" charset="-128"/>
              </a:rPr>
              <a:t>It’s a myth that the police are required to remind</a:t>
            </a:r>
            <a:r>
              <a:rPr lang="en-US" baseline="0" dirty="0" smtClean="0">
                <a:latin typeface="Arial" charset="0"/>
                <a:ea typeface="ＭＳ Ｐゴシック" charset="-128"/>
                <a:cs typeface="ＭＳ Ｐゴシック" charset="-128"/>
              </a:rPr>
              <a:t> you of these rights upon arrest. However, </a:t>
            </a:r>
            <a:r>
              <a:rPr lang="en-US" dirty="0" smtClean="0">
                <a:latin typeface="Arial" charset="0"/>
                <a:ea typeface="ＭＳ Ｐゴシック" charset="-128"/>
                <a:cs typeface="ＭＳ Ｐゴシック" charset="-128"/>
              </a:rPr>
              <a:t>the cops are NOT required to say these</a:t>
            </a:r>
            <a:r>
              <a:rPr lang="en-US" baseline="0" dirty="0" smtClean="0">
                <a:latin typeface="Arial" charset="0"/>
                <a:ea typeface="ＭＳ Ｐゴシック" charset="-128"/>
                <a:cs typeface="ＭＳ Ｐゴシック" charset="-128"/>
              </a:rPr>
              <a:t> to you when you are arrested. </a:t>
            </a:r>
          </a:p>
          <a:p>
            <a:pPr eaLnBrk="1" hangingPunct="1"/>
            <a:r>
              <a:rPr lang="en-US" baseline="0" dirty="0" smtClean="0">
                <a:latin typeface="Arial" charset="0"/>
                <a:ea typeface="ＭＳ Ｐゴシック" charset="-128"/>
                <a:cs typeface="ＭＳ Ｐゴシック" charset="-128"/>
              </a:rPr>
              <a:t>Not only that, but the police have the right to lie to you. Would you really want to rely on the police to inform you of what your rights are?</a:t>
            </a:r>
          </a:p>
          <a:p>
            <a:pPr eaLnBrk="1" hangingPunct="1"/>
            <a:r>
              <a:rPr lang="en-US" baseline="0" dirty="0" smtClean="0">
                <a:latin typeface="Arial" charset="0"/>
                <a:ea typeface="ＭＳ Ｐゴシック" charset="-128"/>
                <a:cs typeface="ＭＳ Ｐゴシック" charset="-128"/>
              </a:rPr>
              <a:t> </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0E07132-4C3E-D641-8D66-A58ECE35E070}" type="slidenum">
              <a:rPr lang="en-US"/>
              <a:pPr/>
              <a:t>24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The Miranda rights are long and a little</a:t>
            </a:r>
            <a:r>
              <a:rPr lang="en-US" baseline="0" dirty="0" smtClean="0">
                <a:latin typeface="Arial" charset="0"/>
                <a:ea typeface="ＭＳ Ｐゴシック" charset="-128"/>
                <a:cs typeface="ＭＳ Ｐゴシック" charset="-128"/>
              </a:rPr>
              <a:t> difficult to remember, so here is a “Demand of Rights.” This is list demanding the same rights and broken down into more memorable and colloquial language.</a:t>
            </a:r>
          </a:p>
          <a:p>
            <a:pPr eaLnBrk="1" hangingPunct="1"/>
            <a:endParaRPr lang="en-US" baseline="0" dirty="0" smtClean="0">
              <a:latin typeface="Arial" charset="0"/>
              <a:ea typeface="ＭＳ Ｐゴシック" charset="-128"/>
              <a:cs typeface="ＭＳ Ｐゴシック" charset="-128"/>
            </a:endParaRPr>
          </a:p>
          <a:p>
            <a:pPr eaLnBrk="1" hangingPunct="1"/>
            <a:r>
              <a:rPr lang="en-US" dirty="0" smtClean="0">
                <a:latin typeface="Arial" pitchFamily="30" charset="0"/>
                <a:ea typeface="ＭＳ Ｐゴシック" pitchFamily="30" charset="-128"/>
                <a:cs typeface="ＭＳ Ｐゴシック" pitchFamily="30" charset="-128"/>
              </a:rPr>
              <a:t>Instead of Miranda rights, YOU should state YOUR rights.</a:t>
            </a:r>
          </a:p>
          <a:p>
            <a:pPr eaLnBrk="1" hangingPunct="1">
              <a:buFontTx/>
              <a:buChar char="-"/>
            </a:pPr>
            <a:r>
              <a:rPr lang="en-US" dirty="0" smtClean="0">
                <a:latin typeface="Arial" pitchFamily="30" charset="0"/>
                <a:ea typeface="ＭＳ Ｐゴシック" pitchFamily="30" charset="-128"/>
                <a:cs typeface="ＭＳ Ｐゴシック" pitchFamily="30" charset="-128"/>
              </a:rPr>
              <a:t>In OR, you have to be able to see a judge </a:t>
            </a:r>
            <a:r>
              <a:rPr lang="en-US" dirty="0" err="1" smtClean="0">
                <a:latin typeface="Arial" pitchFamily="30" charset="0"/>
                <a:ea typeface="ＭＳ Ｐゴシック" pitchFamily="30" charset="-128"/>
                <a:cs typeface="ＭＳ Ｐゴシック" pitchFamily="30" charset="-128"/>
              </a:rPr>
              <a:t>w</a:t>
            </a:r>
            <a:r>
              <a:rPr lang="en-US" dirty="0" smtClean="0">
                <a:latin typeface="Arial" pitchFamily="30" charset="0"/>
                <a:ea typeface="ＭＳ Ｐゴシック" pitchFamily="30" charset="-128"/>
                <a:cs typeface="ＭＳ Ｐゴシック" pitchFamily="30" charset="-128"/>
              </a:rPr>
              <a:t>/in 48 hours.  A judge in a courtroom is the only person you have to speak to.</a:t>
            </a:r>
          </a:p>
          <a:p>
            <a:pPr eaLnBrk="1" hangingPunct="1">
              <a:buFontTx/>
              <a:buChar char="-"/>
            </a:pPr>
            <a:r>
              <a:rPr lang="en-US" dirty="0" smtClean="0">
                <a:latin typeface="Arial" pitchFamily="30" charset="0"/>
                <a:ea typeface="ＭＳ Ｐゴシック" pitchFamily="30" charset="-128"/>
                <a:cs typeface="ＭＳ Ｐゴシック" pitchFamily="30" charset="-128"/>
              </a:rPr>
              <a:t>For performing tests: they could get your urine, blood, DNA, voice or writing exemplars, line ups, etc.  Don’t let them.  They can only do this if they have a warrant or if you consent.</a:t>
            </a:r>
          </a:p>
          <a:p>
            <a:pPr eaLnBrk="1" hangingPunct="1">
              <a:buFontTx/>
              <a:buChar char="-"/>
            </a:pPr>
            <a:r>
              <a:rPr lang="en-US" dirty="0" smtClean="0">
                <a:latin typeface="Arial" pitchFamily="30" charset="0"/>
                <a:ea typeface="ＭＳ Ｐゴシック" pitchFamily="30" charset="-128"/>
                <a:cs typeface="ＭＳ Ｐゴシック" pitchFamily="30" charset="-128"/>
              </a:rPr>
              <a:t>The only thing you can sign is the release agreement.  If there’s something suspicious about it, take it to your lawyer, but go ahead and sign it.</a:t>
            </a:r>
          </a:p>
          <a:p>
            <a:pPr eaLnBrk="1" hangingPunct="1">
              <a:buFontTx/>
              <a:buChar char="-"/>
            </a:pPr>
            <a:r>
              <a:rPr lang="en-US" dirty="0" smtClean="0">
                <a:latin typeface="Arial" pitchFamily="30" charset="0"/>
                <a:ea typeface="ＭＳ Ｐゴシック" pitchFamily="30" charset="-128"/>
                <a:cs typeface="ＭＳ Ｐゴシック" pitchFamily="30" charset="-128"/>
              </a:rPr>
              <a:t>EXCEPTION: There’s 1 test in OR you’re required to give.  When you get your OR DL, you’ve already agreed to field sobriety tests and </a:t>
            </a:r>
            <a:r>
              <a:rPr lang="en-US" dirty="0" err="1" smtClean="0">
                <a:latin typeface="Arial" pitchFamily="30" charset="0"/>
                <a:ea typeface="ＭＳ Ｐゴシック" pitchFamily="30" charset="-128"/>
                <a:cs typeface="ＭＳ Ｐゴシック" pitchFamily="30" charset="-128"/>
              </a:rPr>
              <a:t>breathalizer</a:t>
            </a:r>
            <a:r>
              <a:rPr lang="en-US" dirty="0" smtClean="0">
                <a:latin typeface="Arial" pitchFamily="30" charset="0"/>
                <a:ea typeface="ＭＳ Ｐゴシック" pitchFamily="30" charset="-128"/>
                <a:cs typeface="ＭＳ Ｐゴシック" pitchFamily="30" charset="-128"/>
              </a:rPr>
              <a:t> tests.</a:t>
            </a:r>
          </a:p>
          <a:p>
            <a:pPr lvl="1" eaLnBrk="1" hangingPunct="1">
              <a:buFontTx/>
              <a:buChar char="-"/>
            </a:pPr>
            <a:r>
              <a:rPr lang="en-US" dirty="0" smtClean="0">
                <a:latin typeface="Arial" pitchFamily="30" charset="0"/>
                <a:ea typeface="ＭＳ Ｐゴシック" pitchFamily="30" charset="-128"/>
                <a:cs typeface="ＭＳ Ｐゴシック" pitchFamily="30" charset="-128"/>
              </a:rPr>
              <a:t>The reason you have to consent to field sobriety and </a:t>
            </a:r>
            <a:r>
              <a:rPr lang="en-US" dirty="0" err="1" smtClean="0">
                <a:latin typeface="Arial" pitchFamily="30" charset="0"/>
                <a:ea typeface="ＭＳ Ｐゴシック" pitchFamily="30" charset="-128"/>
                <a:cs typeface="ＭＳ Ｐゴシック" pitchFamily="30" charset="-128"/>
              </a:rPr>
              <a:t>breathalizer</a:t>
            </a:r>
            <a:r>
              <a:rPr lang="en-US" dirty="0" smtClean="0">
                <a:latin typeface="Arial" pitchFamily="30" charset="0"/>
                <a:ea typeface="ＭＳ Ｐゴシック" pitchFamily="30" charset="-128"/>
                <a:cs typeface="ＭＳ Ｐゴシック" pitchFamily="30" charset="-128"/>
              </a:rPr>
              <a:t> tests is </a:t>
            </a:r>
            <a:r>
              <a:rPr lang="en-US" dirty="0" err="1" smtClean="0">
                <a:latin typeface="Arial" pitchFamily="30" charset="0"/>
                <a:ea typeface="ＭＳ Ｐゴシック" pitchFamily="30" charset="-128"/>
                <a:cs typeface="ＭＳ Ｐゴシック" pitchFamily="30" charset="-128"/>
              </a:rPr>
              <a:t>b/c</a:t>
            </a:r>
            <a:r>
              <a:rPr lang="en-US" dirty="0" smtClean="0">
                <a:latin typeface="Arial" pitchFamily="30" charset="0"/>
                <a:ea typeface="ＭＳ Ｐゴシック" pitchFamily="30" charset="-128"/>
                <a:cs typeface="ＭＳ Ｐゴシック" pitchFamily="30" charset="-128"/>
              </a:rPr>
              <a:t> recent cases as far up as the Supreme Court ruled that these are “not </a:t>
            </a:r>
            <a:r>
              <a:rPr lang="en-US" b="1" dirty="0" smtClean="0">
                <a:latin typeface="Arial" pitchFamily="30" charset="0"/>
                <a:ea typeface="ＭＳ Ｐゴシック" pitchFamily="30" charset="-128"/>
                <a:cs typeface="ＭＳ Ｐゴシック" pitchFamily="30" charset="-128"/>
              </a:rPr>
              <a:t>testimonial tests</a:t>
            </a:r>
            <a:r>
              <a:rPr lang="en-US" dirty="0" smtClean="0">
                <a:latin typeface="Arial" pitchFamily="30" charset="0"/>
                <a:ea typeface="ＭＳ Ｐゴシック" pitchFamily="30" charset="-128"/>
                <a:cs typeface="ＭＳ Ｐゴシック" pitchFamily="30" charset="-128"/>
              </a:rPr>
              <a:t>, or they don’t require you to say words that implicate yourself. They are tests of your abilities, not an admission of guilt. </a:t>
            </a:r>
            <a:r>
              <a:rPr lang="en-US" baseline="0" dirty="0" smtClean="0">
                <a:latin typeface="Arial" charset="0"/>
                <a:ea typeface="ＭＳ Ｐゴシック" charset="-128"/>
                <a:cs typeface="ＭＳ Ｐゴシック" charset="-128"/>
              </a:rPr>
              <a:t>These tests are breathalyzers and the physical coordination test. These tests do not involve verbal responses.</a:t>
            </a:r>
            <a:endParaRPr lang="en-US" dirty="0" smtClean="0">
              <a:latin typeface="Arial" pitchFamily="30" charset="0"/>
              <a:ea typeface="ＭＳ Ｐゴシック" pitchFamily="30" charset="-128"/>
              <a:cs typeface="ＭＳ Ｐゴシック" pitchFamily="30" charset="-128"/>
            </a:endParaRPr>
          </a:p>
          <a:p>
            <a:pPr lvl="1" eaLnBrk="1" hangingPunct="1">
              <a:buFontTx/>
              <a:buChar char="-"/>
            </a:pPr>
            <a:r>
              <a:rPr lang="en-US" dirty="0" smtClean="0">
                <a:latin typeface="Arial" pitchFamily="30" charset="0"/>
                <a:ea typeface="ＭＳ Ｐゴシック" pitchFamily="30" charset="-128"/>
                <a:cs typeface="ＭＳ Ｐゴシック" pitchFamily="30" charset="-128"/>
              </a:rPr>
              <a:t>If you refuse the blow test, you automatically lose your license for 1 year.  Most criminal defense lawyers advise their clients to blow.  Also, there’s a new OR statute that charges you $1500.  </a:t>
            </a:r>
          </a:p>
          <a:p>
            <a:pPr lvl="1" eaLnBrk="1" hangingPunct="1">
              <a:buFontTx/>
              <a:buChar char="-"/>
            </a:pPr>
            <a:r>
              <a:rPr lang="en-US" dirty="0" smtClean="0">
                <a:latin typeface="Arial" pitchFamily="30" charset="0"/>
                <a:ea typeface="ＭＳ Ｐゴシック" pitchFamily="30" charset="-128"/>
                <a:cs typeface="ＭＳ Ｐゴシック" pitchFamily="30" charset="-128"/>
              </a:rPr>
              <a:t>If you DO blow for a DUI, you’ll only lose your license for 90 days for a first offense.</a:t>
            </a:r>
          </a:p>
          <a:p>
            <a:pPr eaLnBrk="1" hangingPunct="1">
              <a:buFontTx/>
              <a:buChar char="-"/>
            </a:pPr>
            <a:r>
              <a:rPr lang="en-US" dirty="0" smtClean="0">
                <a:latin typeface="Arial" pitchFamily="30" charset="0"/>
                <a:ea typeface="ＭＳ Ｐゴシック" pitchFamily="30" charset="-128"/>
                <a:cs typeface="ＭＳ Ｐゴシック" pitchFamily="30" charset="-128"/>
              </a:rPr>
              <a:t>If you can remember the last one, it’s the CYA statement.  Your lawyer can usually mount a defense for you based on this.</a:t>
            </a:r>
          </a:p>
          <a:p>
            <a:pPr eaLnBrk="1" hangingPunct="1">
              <a:buFontTx/>
              <a:buChar char="-"/>
            </a:pPr>
            <a:r>
              <a:rPr lang="en-US" dirty="0" smtClean="0">
                <a:latin typeface="Arial" pitchFamily="30" charset="0"/>
                <a:ea typeface="ＭＳ Ｐゴシック" pitchFamily="30" charset="-128"/>
                <a:cs typeface="ＭＳ Ｐゴシック" pitchFamily="30" charset="-128"/>
              </a:rPr>
              <a:t>Signing documents is especially dangerous for non-English speakers who sometimes sign their own deportation agreements.</a:t>
            </a:r>
          </a:p>
          <a:p>
            <a:pPr eaLnBrk="1" hangingPunct="1">
              <a:buFontTx/>
              <a:buChar char="-"/>
            </a:pPr>
            <a:r>
              <a:rPr lang="en-US" dirty="0" smtClean="0">
                <a:latin typeface="Arial" pitchFamily="30" charset="0"/>
                <a:ea typeface="ＭＳ Ｐゴシック" pitchFamily="30" charset="-128"/>
                <a:cs typeface="ＭＳ Ｐゴシック" pitchFamily="30" charset="-128"/>
              </a:rPr>
              <a:t>EXCEPTIONS: If it’s a </a:t>
            </a:r>
            <a:r>
              <a:rPr lang="en-US" b="1" dirty="0" smtClean="0">
                <a:latin typeface="Arial" pitchFamily="30" charset="0"/>
                <a:ea typeface="ＭＳ Ｐゴシック" pitchFamily="30" charset="-128"/>
                <a:cs typeface="ＭＳ Ｐゴシック" pitchFamily="30" charset="-128"/>
              </a:rPr>
              <a:t>release agreement</a:t>
            </a:r>
            <a:r>
              <a:rPr lang="en-US" dirty="0" smtClean="0">
                <a:latin typeface="Arial" pitchFamily="30" charset="0"/>
                <a:ea typeface="ＭＳ Ｐゴシック" pitchFamily="30" charset="-128"/>
                <a:cs typeface="ＭＳ Ｐゴシック" pitchFamily="30" charset="-128"/>
              </a:rPr>
              <a:t>, go ahead and sign it or you’ll be stuck in jail</a:t>
            </a:r>
          </a:p>
          <a:p>
            <a:pPr eaLnBrk="1" hangingPunct="1"/>
            <a:endParaRPr lang="en-US" dirty="0" smtClean="0">
              <a:latin typeface="Arial" pitchFamily="30" charset="0"/>
              <a:ea typeface="ＭＳ Ｐゴシック" pitchFamily="30" charset="-128"/>
              <a:cs typeface="ＭＳ Ｐゴシック" pitchFamily="30" charset="-128"/>
            </a:endParaRPr>
          </a:p>
          <a:p>
            <a:pPr eaLnBrk="1" hangingPunct="1">
              <a:buFontTx/>
              <a:buChar char="-"/>
            </a:pPr>
            <a:r>
              <a:rPr lang="en-US" dirty="0" smtClean="0">
                <a:latin typeface="Arial" pitchFamily="30" charset="0"/>
                <a:ea typeface="ＭＳ Ｐゴシック" pitchFamily="30" charset="-128"/>
                <a:cs typeface="ＭＳ Ｐゴシック" pitchFamily="30" charset="-128"/>
              </a:rPr>
              <a:t>If you’re bicycling, AND YOU DON’T HAVE A DRIVERS</a:t>
            </a:r>
            <a:r>
              <a:rPr lang="en-US" baseline="0" dirty="0" smtClean="0">
                <a:latin typeface="Arial" pitchFamily="30" charset="0"/>
                <a:ea typeface="ＭＳ Ｐゴシック" pitchFamily="30" charset="-128"/>
                <a:cs typeface="ＭＳ Ｐゴシック" pitchFamily="30" charset="-128"/>
              </a:rPr>
              <a:t> LICENSE</a:t>
            </a:r>
            <a:r>
              <a:rPr lang="en-US" dirty="0" smtClean="0">
                <a:latin typeface="Arial" pitchFamily="30" charset="0"/>
                <a:ea typeface="ＭＳ Ｐゴシック" pitchFamily="30" charset="-128"/>
                <a:cs typeface="ＭＳ Ｐゴシック" pitchFamily="30" charset="-128"/>
              </a:rPr>
              <a:t> you can refuse testing b/c you don’t have to have an ID to ride and if you don’t have a DL</a:t>
            </a:r>
            <a:r>
              <a:rPr lang="en-US" baseline="0" dirty="0" smtClean="0">
                <a:latin typeface="Arial" pitchFamily="30" charset="0"/>
                <a:ea typeface="ＭＳ Ｐゴシック" pitchFamily="30" charset="-128"/>
                <a:cs typeface="ＭＳ Ｐゴシック" pitchFamily="30" charset="-128"/>
              </a:rPr>
              <a:t>, you couldn’t have </a:t>
            </a:r>
            <a:r>
              <a:rPr lang="en-US" dirty="0" smtClean="0">
                <a:latin typeface="Arial" pitchFamily="30" charset="0"/>
                <a:ea typeface="ＭＳ Ｐゴシック" pitchFamily="30" charset="-128"/>
                <a:cs typeface="ＭＳ Ｐゴシック" pitchFamily="30" charset="-128"/>
              </a:rPr>
              <a:t>signed the document agreeing to tests.  But if you have a license and are convicted, you will lose your DL.  It’s called a PUI – Pedaling under the influence.</a:t>
            </a:r>
            <a:r>
              <a:rPr lang="en-US" baseline="0" dirty="0" smtClean="0">
                <a:latin typeface="Arial" charset="0"/>
                <a:ea typeface="ＭＳ Ｐゴシック" charset="-128"/>
                <a:cs typeface="ＭＳ Ｐゴシック" charset="-128"/>
              </a:rPr>
              <a:t> </a:t>
            </a:r>
          </a:p>
          <a:p>
            <a:pPr eaLnBrk="1" hangingPunct="1"/>
            <a:endParaRPr lang="en-US" baseline="0" dirty="0" smtClean="0">
              <a:latin typeface="Arial" charset="0"/>
              <a:ea typeface="ＭＳ Ｐゴシック" charset="-128"/>
              <a:cs typeface="ＭＳ Ｐゴシック" charset="-128"/>
            </a:endParaRPr>
          </a:p>
          <a:p>
            <a:pPr eaLnBrk="1" hangingPunct="1"/>
            <a:r>
              <a:rPr lang="en-US" baseline="0" dirty="0" smtClean="0">
                <a:latin typeface="Arial" charset="0"/>
                <a:ea typeface="ＭＳ Ｐゴシック" charset="-128"/>
                <a:cs typeface="ＭＳ Ｐゴシック" charset="-128"/>
              </a:rPr>
              <a:t>A version of this demand is printed on the back of the CLDC business cards, in case you forget. </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069940C-20B1-8943-8664-EE43998D0AD3}" type="slidenum">
              <a:rPr lang="en-US"/>
              <a:pPr/>
              <a:t>25</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 Grand juries</a:t>
            </a:r>
            <a:r>
              <a:rPr lang="en-US" baseline="0" dirty="0" smtClean="0">
                <a:latin typeface="Arial" charset="0"/>
                <a:ea typeface="ＭＳ Ｐゴシック" charset="-128"/>
                <a:cs typeface="ＭＳ Ｐゴシック" charset="-128"/>
              </a:rPr>
              <a:t> are convened to evaluate whether the prosecution has probable cause to issue an indictment for a federal felony or take down a fugitive. Normal grand juries have the power to investigate a specific crime; they typically do not have the power investigate future or anticipated crimes.  </a:t>
            </a:r>
          </a:p>
          <a:p>
            <a:pPr eaLnBrk="1" hangingPunct="1"/>
            <a:endParaRPr lang="en-US" baseline="0" dirty="0" smtClean="0">
              <a:latin typeface="Arial" charset="0"/>
              <a:ea typeface="ＭＳ Ｐゴシック" charset="-128"/>
              <a:cs typeface="ＭＳ Ｐゴシック" charset="-128"/>
            </a:endParaRPr>
          </a:p>
          <a:p>
            <a:pPr eaLnBrk="1" hangingPunct="1"/>
            <a:r>
              <a:rPr lang="en-US" baseline="0" dirty="0" smtClean="0">
                <a:latin typeface="Arial" charset="0"/>
                <a:ea typeface="ＭＳ Ｐゴシック" charset="-128"/>
                <a:cs typeface="ＭＳ Ｐゴシック" charset="-128"/>
              </a:rPr>
              <a:t>- A subpoena is a written order to appear and testify under oath at this secret proceeding about information the government believes you have about a crime or fugitive. You do not have the answer any questions put to you by the officials delivering the subpoena.</a:t>
            </a:r>
          </a:p>
          <a:p>
            <a:pPr eaLnBrk="1" hangingPunct="1"/>
            <a:endParaRPr lang="en-US" baseline="0" dirty="0" smtClean="0">
              <a:latin typeface="Arial" charset="0"/>
              <a:ea typeface="ＭＳ Ｐゴシック" charset="-128"/>
              <a:cs typeface="ＭＳ Ｐゴシック" charset="-128"/>
            </a:endParaRPr>
          </a:p>
          <a:p>
            <a:pPr eaLnBrk="1" hangingPunct="1">
              <a:buFontTx/>
              <a:buChar char="-"/>
            </a:pPr>
            <a:r>
              <a:rPr lang="en-US" baseline="0" dirty="0" smtClean="0">
                <a:latin typeface="Arial" charset="0"/>
                <a:ea typeface="ＭＳ Ｐゴシック" charset="-128"/>
                <a:cs typeface="ＭＳ Ｐゴシック" charset="-128"/>
              </a:rPr>
              <a:t> An FBI agent or US Marshall must hand you the subpoena in person. They cannot give it to a friend, family member or roommate to give to you.</a:t>
            </a:r>
          </a:p>
          <a:p>
            <a:pPr eaLnBrk="1" hangingPunct="1">
              <a:buFontTx/>
              <a:buChar char="-"/>
            </a:pPr>
            <a:r>
              <a:rPr lang="en-US" baseline="0" dirty="0" smtClean="0">
                <a:latin typeface="Arial" charset="0"/>
                <a:ea typeface="ＭＳ Ｐゴシック" charset="-128"/>
                <a:cs typeface="ＭＳ Ｐゴシック" charset="-128"/>
              </a:rPr>
              <a:t> They are law enforcement so you do not have to speak with them; you also do not have to answer the door if they come to your home. </a:t>
            </a:r>
          </a:p>
          <a:p>
            <a:pPr eaLnBrk="1" hangingPunct="1"/>
            <a:endParaRPr lang="en-US" baseline="0" dirty="0" smtClean="0">
              <a:latin typeface="Arial" charset="0"/>
              <a:ea typeface="ＭＳ Ｐゴシック" charset="-128"/>
              <a:cs typeface="ＭＳ Ｐゴシック" charset="-128"/>
            </a:endParaRPr>
          </a:p>
          <a:p>
            <a:pPr eaLnBrk="1" hangingPunct="1"/>
            <a:r>
              <a:rPr lang="en-US" baseline="0" dirty="0" smtClean="0">
                <a:latin typeface="Arial" charset="0"/>
                <a:ea typeface="ＭＳ Ｐゴシック" charset="-128"/>
                <a:cs typeface="ＭＳ Ｐゴシック" charset="-128"/>
              </a:rPr>
              <a:t>- If you are subpoenaed it is in your best interest to contact an attorney immediately. They review the subpoena and help you ascertain what is the situation.</a:t>
            </a:r>
          </a:p>
          <a:p>
            <a:pPr eaLnBrk="1" hangingPunct="1">
              <a:buFontTx/>
              <a:buChar char="-"/>
            </a:pPr>
            <a:r>
              <a:rPr lang="en-US" baseline="0" dirty="0" smtClean="0">
                <a:latin typeface="Arial" charset="0"/>
                <a:ea typeface="ＭＳ Ｐゴシック" charset="-128"/>
                <a:cs typeface="ＭＳ Ｐゴシック" charset="-128"/>
              </a:rPr>
              <a:t> - The subpoena must contain a judge’s signature, identify you as the recipient of the subpoena, and state when and where you are supposed to appear.</a:t>
            </a:r>
          </a:p>
          <a:p>
            <a:pPr eaLnBrk="1" hangingPunct="1">
              <a:buFontTx/>
              <a:buChar char="-"/>
            </a:pPr>
            <a:r>
              <a:rPr lang="en-US" baseline="0" dirty="0" smtClean="0">
                <a:latin typeface="Arial" charset="0"/>
                <a:ea typeface="ＭＳ Ｐゴシック" charset="-128"/>
                <a:cs typeface="ＭＳ Ｐゴシック" charset="-128"/>
              </a:rPr>
              <a:t> - Normally you will not have much time between when you receive the subpoena and your appearance date, so contacting an attorney SOON is imperative. </a:t>
            </a:r>
          </a:p>
          <a:p>
            <a:pPr eaLnBrk="1" hangingPunct="1">
              <a:buFontTx/>
              <a:buChar char="-"/>
            </a:pPr>
            <a:endParaRPr lang="en-US" baseline="0" dirty="0" smtClean="0">
              <a:latin typeface="Arial" charset="0"/>
              <a:ea typeface="ＭＳ Ｐゴシック" charset="-128"/>
              <a:cs typeface="ＭＳ Ｐゴシック" charset="-128"/>
            </a:endParaRPr>
          </a:p>
          <a:p>
            <a:pPr eaLnBrk="1" hangingPunct="1">
              <a:buFontTx/>
              <a:buChar char="-"/>
            </a:pPr>
            <a:r>
              <a:rPr lang="en-US" baseline="0" dirty="0" smtClean="0">
                <a:latin typeface="Arial" charset="0"/>
                <a:ea typeface="ＭＳ Ｐゴシック" charset="-128"/>
                <a:cs typeface="ＭＳ Ｐゴシック" charset="-128"/>
              </a:rPr>
              <a:t> This is just some of the basics of what to do when you receive the subpoena. There is a lot more to learn about what happens after you receive a grand jury subpoena. CLDC has a entire grand jury training for this are of the law, so grand juries seem to be problem in your community consider hosting a know right rights training dedicated to grand juries.     </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D31E735-2527-DE4B-8AF1-A679EC44BC89}" type="slidenum">
              <a:rPr lang="en-US"/>
              <a:pPr/>
              <a:t>26</a:t>
            </a:fld>
            <a:endParaRPr lang="en-US"/>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itchFamily="30" charset="0"/>
                <a:ea typeface="ＭＳ Ｐゴシック" pitchFamily="30" charset="-128"/>
                <a:cs typeface="ＭＳ Ｐゴシック" pitchFamily="30" charset="-128"/>
              </a:rPr>
              <a:t>*Segue – more magic words.  </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F4A6EB3-A6D1-D245-98B8-6E4C509CB31B}" type="slidenum">
              <a:rPr lang="en-US"/>
              <a:pPr/>
              <a:t>27</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buFontTx/>
              <a:buChar char="-"/>
            </a:pPr>
            <a:r>
              <a:rPr lang="en-US" dirty="0" smtClean="0">
                <a:latin typeface="Arial" pitchFamily="30" charset="0"/>
                <a:ea typeface="ＭＳ Ｐゴシック" pitchFamily="30" charset="-128"/>
                <a:cs typeface="ＭＳ Ｐゴシック" pitchFamily="30" charset="-128"/>
              </a:rPr>
              <a:t>Have people practice responding.  </a:t>
            </a:r>
            <a:r>
              <a:rPr lang="en-US" dirty="0" err="1" smtClean="0">
                <a:latin typeface="Arial" pitchFamily="30" charset="0"/>
                <a:ea typeface="ＭＳ Ｐゴシック" pitchFamily="30" charset="-128"/>
                <a:cs typeface="ＭＳ Ｐゴシック" pitchFamily="30" charset="-128"/>
              </a:rPr>
              <a:t>Yay</a:t>
            </a:r>
            <a:r>
              <a:rPr lang="en-US" dirty="0" smtClean="0">
                <a:latin typeface="Arial" pitchFamily="30" charset="0"/>
                <a:ea typeface="ＭＳ Ｐゴシック" pitchFamily="30" charset="-128"/>
                <a:cs typeface="ＭＳ Ｐゴシック" pitchFamily="30" charset="-128"/>
              </a:rPr>
              <a:t>!</a:t>
            </a:r>
          </a:p>
          <a:p>
            <a:pPr eaLnBrk="1" hangingPunct="1">
              <a:buFontTx/>
              <a:buChar char="-"/>
            </a:pPr>
            <a:r>
              <a:rPr lang="en-US" dirty="0" smtClean="0">
                <a:latin typeface="Arial" pitchFamily="30" charset="0"/>
                <a:ea typeface="ＭＳ Ｐゴシック" pitchFamily="30" charset="-128"/>
                <a:cs typeface="ＭＳ Ｐゴシック" pitchFamily="30" charset="-128"/>
              </a:rPr>
              <a:t>Why slowly walk away?  If they change their mind and are detaining you, they might get more forceful.</a:t>
            </a:r>
          </a:p>
          <a:p>
            <a:pPr eaLnBrk="1" hangingPunct="1">
              <a:buFontTx/>
              <a:buChar char="-"/>
            </a:pPr>
            <a:r>
              <a:rPr lang="en-US" dirty="0" smtClean="0">
                <a:latin typeface="Arial" pitchFamily="30" charset="0"/>
                <a:ea typeface="ＭＳ Ｐゴシック" pitchFamily="30" charset="-128"/>
                <a:cs typeface="ＭＳ Ｐゴシック" pitchFamily="30" charset="-128"/>
              </a:rPr>
              <a:t>KEEP HANDS IN PLAIN VIEW OF COP</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A0222D7-1659-964E-A1B6-2CEA6FB61254}" type="slidenum">
              <a:rPr lang="en-US"/>
              <a:pPr/>
              <a:t>28</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An important</a:t>
            </a:r>
            <a:r>
              <a:rPr lang="en-US" baseline="0" dirty="0" smtClean="0">
                <a:latin typeface="Arial" charset="0"/>
                <a:ea typeface="ＭＳ Ｐゴシック" charset="-128"/>
                <a:cs typeface="ＭＳ Ｐゴシック" charset="-128"/>
              </a:rPr>
              <a:t> piece here is the last line. Memorize what the officer identifies is his or her reasonable suspicion. Write this response down as soon as possible and report it to your lawyer.</a:t>
            </a:r>
          </a:p>
          <a:p>
            <a:pPr eaLnBrk="1" hangingPunct="1"/>
            <a:endParaRPr lang="en-US" baseline="0" dirty="0" smtClean="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itchFamily="30" charset="0"/>
                <a:ea typeface="ＭＳ Ｐゴシック" pitchFamily="30" charset="-128"/>
                <a:cs typeface="ＭＳ Ｐゴシック" pitchFamily="30" charset="-128"/>
              </a:rPr>
              <a:t>You can even ask, “What is your reasonable suspicion?”  “I’d like to know your basis”</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F8B3C0B2-FB54-A747-B3D1-4799A37DE6A6}" type="slidenum">
              <a:rPr lang="en-US"/>
              <a:pPr/>
              <a:t>29</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dirty="0" smtClean="0">
                <a:latin typeface="Arial" pitchFamily="30" charset="0"/>
                <a:ea typeface="ＭＳ Ｐゴシック" pitchFamily="30" charset="-128"/>
                <a:cs typeface="ＭＳ Ｐゴシック" pitchFamily="30" charset="-128"/>
              </a:rPr>
              <a:t>-You’ve already gone through the detention phase.</a:t>
            </a:r>
          </a:p>
          <a:p>
            <a:pPr eaLnBrk="1" hangingPunct="1"/>
            <a:r>
              <a:rPr lang="en-US" dirty="0" smtClean="0">
                <a:latin typeface="Arial" pitchFamily="30" charset="0"/>
                <a:ea typeface="ＭＳ Ｐゴシック" pitchFamily="30" charset="-128"/>
                <a:cs typeface="ＭＳ Ｐゴシック" pitchFamily="30" charset="-128"/>
              </a:rPr>
              <a:t>- A cop doesn’t have to say “You’re under arrest.”  The law is that “if a </a:t>
            </a:r>
            <a:r>
              <a:rPr lang="en-US" dirty="0" err="1" smtClean="0">
                <a:latin typeface="Arial" pitchFamily="30" charset="0"/>
                <a:ea typeface="ＭＳ Ｐゴシック" pitchFamily="30" charset="-128"/>
                <a:cs typeface="ＭＳ Ｐゴシック" pitchFamily="30" charset="-128"/>
              </a:rPr>
              <a:t>reas</a:t>
            </a:r>
            <a:r>
              <a:rPr lang="en-US" dirty="0" smtClean="0">
                <a:latin typeface="Arial" pitchFamily="30" charset="0"/>
                <a:ea typeface="ＭＳ Ｐゴシック" pitchFamily="30" charset="-128"/>
                <a:cs typeface="ＭＳ Ｐゴシック" pitchFamily="30" charset="-128"/>
              </a:rPr>
              <a:t> person would have known” you were under arrest</a:t>
            </a:r>
          </a:p>
          <a:p>
            <a:pPr eaLnBrk="1" hangingPunct="1"/>
            <a:r>
              <a:rPr lang="en-US" dirty="0" smtClean="0">
                <a:latin typeface="Arial" pitchFamily="30" charset="0"/>
                <a:ea typeface="ＭＳ Ｐゴシック" pitchFamily="30" charset="-128"/>
                <a:cs typeface="ＭＳ Ｐゴシック" pitchFamily="30" charset="-128"/>
              </a:rPr>
              <a:t>- This is your invocation!  Do it!</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04F9D23-7AB9-D34C-8039-FC625C1A2536}" type="slidenum">
              <a:rPr lang="en-US"/>
              <a:pPr/>
              <a:t>3</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itchFamily="30" charset="0"/>
                <a:ea typeface="ＭＳ Ｐゴシック" pitchFamily="30" charset="-128"/>
                <a:cs typeface="ＭＳ Ｐゴシック" pitchFamily="30" charset="-128"/>
              </a:rPr>
              <a:t>This training is based upon the US </a:t>
            </a:r>
            <a:r>
              <a:rPr lang="en-US" dirty="0" err="1" smtClean="0">
                <a:latin typeface="Arial" pitchFamily="30" charset="0"/>
                <a:ea typeface="ＭＳ Ｐゴシック" pitchFamily="30" charset="-128"/>
                <a:cs typeface="ＭＳ Ｐゴシック" pitchFamily="30" charset="-128"/>
              </a:rPr>
              <a:t>constituion</a:t>
            </a:r>
            <a:r>
              <a:rPr lang="en-US" dirty="0" smtClean="0">
                <a:latin typeface="Arial" pitchFamily="30" charset="0"/>
                <a:ea typeface="ＭＳ Ｐゴシック" pitchFamily="30" charset="-128"/>
                <a:cs typeface="ＭＳ Ｐゴシック" pitchFamily="30" charset="-128"/>
              </a:rPr>
              <a:t> unless specifically noted.  This means</a:t>
            </a:r>
            <a:r>
              <a:rPr lang="en-US" baseline="0" dirty="0" smtClean="0">
                <a:latin typeface="Arial" pitchFamily="30" charset="0"/>
                <a:ea typeface="ＭＳ Ｐゴシック" pitchFamily="30" charset="-128"/>
                <a:cs typeface="ＭＳ Ｐゴシック" pitchFamily="30" charset="-128"/>
              </a:rPr>
              <a:t> the info you learn </a:t>
            </a:r>
            <a:r>
              <a:rPr lang="en-US" baseline="0" dirty="0" err="1" smtClean="0">
                <a:latin typeface="Arial" pitchFamily="30" charset="0"/>
                <a:ea typeface="ＭＳ Ｐゴシック" pitchFamily="30" charset="-128"/>
                <a:cs typeface="ＭＳ Ｐゴシック" pitchFamily="30" charset="-128"/>
              </a:rPr>
              <a:t>tonite</a:t>
            </a:r>
            <a:r>
              <a:rPr lang="en-US" baseline="0" dirty="0" smtClean="0">
                <a:latin typeface="Arial" pitchFamily="30" charset="0"/>
                <a:ea typeface="ＭＳ Ｐゴシック" pitchFamily="30" charset="-128"/>
                <a:cs typeface="ＭＳ Ｐゴシック" pitchFamily="30" charset="-128"/>
              </a:rPr>
              <a:t> will apply in any state or US territory you may visit.  Some states have specific laws that may be different than the U.S. standard, so you may want to do some research as to any state law differences.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itchFamily="30" charset="0"/>
                <a:ea typeface="ＭＳ Ｐゴシック" pitchFamily="30" charset="-128"/>
                <a:cs typeface="ＭＳ Ｐゴシック" pitchFamily="30" charset="-128"/>
              </a:rPr>
              <a:t>THESE ARE THE THREE MOST IMPORTANT THINGS YOU’LL LEARN TONIGHT</a:t>
            </a:r>
            <a:endParaRPr lang="en-US" dirty="0" smtClean="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ＭＳ Ｐゴシック" charset="-128"/>
                <a:cs typeface="ＭＳ Ｐゴシック" charset="-128"/>
              </a:rPr>
              <a:t>These are “fundamental” rights protected by the Constitution,</a:t>
            </a:r>
            <a:r>
              <a:rPr lang="en-US" baseline="0" dirty="0" smtClean="0">
                <a:latin typeface="Arial" charset="0"/>
                <a:ea typeface="ＭＳ Ｐゴシック" charset="-128"/>
                <a:cs typeface="ＭＳ Ｐゴシック" charset="-128"/>
              </a:rPr>
              <a:t> regardless of whether or not you are citizen. You don’t use them, you lose them…</a:t>
            </a:r>
            <a:endParaRPr lang="en-US" dirty="0" smtClean="0">
              <a:latin typeface="Arial" pitchFamily="33" charset="0"/>
              <a:ea typeface="ＭＳ Ｐゴシック" pitchFamily="33" charset="-128"/>
              <a:cs typeface="ＭＳ Ｐゴシック" pitchFamily="33" charset="-128"/>
            </a:endParaRPr>
          </a:p>
          <a:p>
            <a:pPr eaLnBrk="1" hangingPunct="1"/>
            <a:endParaRPr lang="en-US" baseline="0" dirty="0" smtClean="0">
              <a:latin typeface="Arial" charset="0"/>
              <a:ea typeface="ＭＳ Ｐゴシック" charset="-128"/>
              <a:cs typeface="ＭＳ Ｐゴシック" charset="-128"/>
            </a:endParaRPr>
          </a:p>
          <a:p>
            <a:pPr eaLnBrk="1" hangingPunct="1"/>
            <a:r>
              <a:rPr lang="en-US" baseline="0" dirty="0" smtClean="0">
                <a:latin typeface="Arial" charset="0"/>
                <a:ea typeface="ＭＳ Ｐゴシック" charset="-128"/>
                <a:cs typeface="ＭＳ Ｐゴシック" charset="-128"/>
              </a:rPr>
              <a:t>The 5</a:t>
            </a:r>
            <a:r>
              <a:rPr lang="en-US" baseline="30000" dirty="0" smtClean="0">
                <a:latin typeface="Arial" charset="0"/>
                <a:ea typeface="ＭＳ Ｐゴシック" charset="-128"/>
                <a:cs typeface="ＭＳ Ｐゴシック" charset="-128"/>
              </a:rPr>
              <a:t>th</a:t>
            </a:r>
            <a:r>
              <a:rPr lang="en-US" baseline="0" dirty="0" smtClean="0">
                <a:latin typeface="Arial" charset="0"/>
                <a:ea typeface="ＭＳ Ｐゴシック" charset="-128"/>
                <a:cs typeface="ＭＳ Ｐゴシック" charset="-128"/>
              </a:rPr>
              <a:t> amendment right to remain silent - otherwise known as the right against self-incrimination.  </a:t>
            </a:r>
            <a:r>
              <a:rPr lang="en-US" baseline="0" dirty="0" err="1" smtClean="0">
                <a:latin typeface="Arial" charset="0"/>
                <a:ea typeface="ＭＳ Ｐゴシック" charset="-128"/>
                <a:cs typeface="ＭＳ Ｐゴシック" charset="-128"/>
              </a:rPr>
              <a:t>Takin</a:t>
            </a:r>
            <a:r>
              <a:rPr lang="en-US" baseline="0" dirty="0" smtClean="0">
                <a:latin typeface="Arial" charset="0"/>
                <a:ea typeface="ＭＳ Ｐゴシック" charset="-128"/>
                <a:cs typeface="ＭＳ Ｐゴシック" charset="-128"/>
              </a:rPr>
              <a:t>’ the 5</a:t>
            </a:r>
            <a:r>
              <a:rPr lang="en-US" baseline="30000" dirty="0" smtClean="0">
                <a:latin typeface="Arial" charset="0"/>
                <a:ea typeface="ＭＳ Ｐゴシック" charset="-128"/>
                <a:cs typeface="ＭＳ Ｐゴシック" charset="-128"/>
              </a:rPr>
              <a:t>th</a:t>
            </a:r>
            <a:r>
              <a:rPr lang="en-US" baseline="0" dirty="0" smtClean="0">
                <a:latin typeface="Arial" charset="0"/>
                <a:ea typeface="ＭＳ Ｐゴシック" charset="-128"/>
                <a:cs typeface="ＭＳ Ｐゴシック" charset="-128"/>
              </a:rPr>
              <a:t>.</a:t>
            </a:r>
          </a:p>
          <a:p>
            <a:pPr eaLnBrk="1" hangingPunct="1"/>
            <a:endParaRPr lang="en-US" baseline="0" dirty="0" smtClean="0">
              <a:latin typeface="Arial" charset="0"/>
              <a:ea typeface="ＭＳ Ｐゴシック" charset="-128"/>
              <a:cs typeface="ＭＳ Ｐゴシック" charset="-128"/>
            </a:endParaRPr>
          </a:p>
          <a:p>
            <a:pPr eaLnBrk="1" hangingPunct="1"/>
            <a:r>
              <a:rPr lang="en-US" baseline="0" dirty="0" smtClean="0">
                <a:latin typeface="Arial" charset="0"/>
                <a:ea typeface="ＭＳ Ｐゴシック" charset="-128"/>
                <a:cs typeface="ＭＳ Ｐゴシック" charset="-128"/>
              </a:rPr>
              <a:t>the 4</a:t>
            </a:r>
            <a:r>
              <a:rPr lang="en-US" baseline="30000" dirty="0" smtClean="0">
                <a:latin typeface="Arial" charset="0"/>
                <a:ea typeface="ＭＳ Ｐゴシック" charset="-128"/>
                <a:cs typeface="ＭＳ Ｐゴシック" charset="-128"/>
              </a:rPr>
              <a:t>th</a:t>
            </a:r>
            <a:r>
              <a:rPr lang="en-US" baseline="0" dirty="0" smtClean="0">
                <a:latin typeface="Arial" charset="0"/>
                <a:ea typeface="ＭＳ Ｐゴシック" charset="-128"/>
                <a:cs typeface="ＭＳ Ｐゴシック" charset="-128"/>
              </a:rPr>
              <a:t> amendment right to be free from “unreasonable searches and seizures.”  Your right to privacy.</a:t>
            </a:r>
          </a:p>
          <a:p>
            <a:pPr eaLnBrk="1" hangingPunct="1"/>
            <a:endParaRPr lang="en-US" baseline="0" dirty="0" smtClean="0">
              <a:latin typeface="Arial" charset="0"/>
              <a:ea typeface="ＭＳ Ｐゴシック" charset="-128"/>
              <a:cs typeface="ＭＳ Ｐゴシック" charset="-128"/>
            </a:endParaRPr>
          </a:p>
          <a:p>
            <a:pPr eaLnBrk="1" hangingPunct="1"/>
            <a:r>
              <a:rPr lang="en-US" baseline="0" dirty="0" smtClean="0">
                <a:latin typeface="Arial" charset="0"/>
                <a:ea typeface="ＭＳ Ｐゴシック" charset="-128"/>
                <a:cs typeface="ＭＳ Ｐゴシック" charset="-128"/>
              </a:rPr>
              <a:t>The 1</a:t>
            </a:r>
            <a:r>
              <a:rPr lang="en-US" baseline="30000" dirty="0" smtClean="0">
                <a:latin typeface="Arial" charset="0"/>
                <a:ea typeface="ＭＳ Ｐゴシック" charset="-128"/>
                <a:cs typeface="ＭＳ Ｐゴシック" charset="-128"/>
              </a:rPr>
              <a:t>st</a:t>
            </a:r>
            <a:r>
              <a:rPr lang="en-US" baseline="0" dirty="0" smtClean="0">
                <a:latin typeface="Arial" charset="0"/>
                <a:ea typeface="ＭＳ Ｐゴシック" charset="-128"/>
                <a:cs typeface="ＭＳ Ｐゴシック" charset="-128"/>
              </a:rPr>
              <a:t> amendment protects free speech, assembly, religion, etc.</a:t>
            </a:r>
          </a:p>
          <a:p>
            <a:pPr eaLnBrk="1" hangingPunct="1"/>
            <a:endParaRPr lang="en-US" baseline="0" dirty="0" smtClean="0">
              <a:latin typeface="Arial" charset="0"/>
              <a:ea typeface="ＭＳ Ｐゴシック" charset="-128"/>
              <a:cs typeface="ＭＳ Ｐゴシック" charset="-128"/>
            </a:endParaRPr>
          </a:p>
          <a:p>
            <a:pPr eaLnBrk="1" hangingPunct="1"/>
            <a:endParaRPr lang="en-US" baseline="0" dirty="0" smtClean="0">
              <a:latin typeface="Arial" charset="0"/>
              <a:ea typeface="ＭＳ Ｐゴシック" charset="-128"/>
              <a:cs typeface="ＭＳ Ｐゴシック" charset="-128"/>
            </a:endParaRPr>
          </a:p>
          <a:p>
            <a:pPr eaLnBrk="1" hangingPunct="1"/>
            <a:r>
              <a:rPr lang="en-US" baseline="0" dirty="0" smtClean="0">
                <a:latin typeface="Arial" charset="0"/>
                <a:ea typeface="ＭＳ Ｐゴシック" charset="-128"/>
                <a:cs typeface="ＭＳ Ｐゴシック" charset="-128"/>
              </a:rPr>
              <a:t>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219CF5D0-EFFD-A840-8E58-7EAB56D3C1B0}" type="slidenum">
              <a:rPr lang="en-US"/>
              <a:pPr/>
              <a:t>30</a:t>
            </a:fld>
            <a:endParaRPr lang="en-US"/>
          </a:p>
        </p:txBody>
      </p:sp>
      <p:sp>
        <p:nvSpPr>
          <p:cNvPr id="62467" name="Rectangle 2"/>
          <p:cNvSpPr>
            <a:spLocks noGrp="1" noRot="1" noChangeAspect="1" noChangeArrowheads="1" noTextEdit="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pPr eaLnBrk="1" hangingPunct="1">
              <a:buFontTx/>
              <a:buChar char="-"/>
            </a:pPr>
            <a:r>
              <a:rPr lang="en-US" dirty="0" smtClean="0">
                <a:latin typeface="Arial" pitchFamily="30" charset="0"/>
                <a:ea typeface="ＭＳ Ｐゴシック" pitchFamily="30" charset="-128"/>
                <a:cs typeface="ＭＳ Ｐゴシック" pitchFamily="30" charset="-128"/>
              </a:rPr>
              <a:t>Give the example of the small print on your airline tickets.  You waive some of your Const. rights when you purchase the privilege of flying.</a:t>
            </a:r>
          </a:p>
          <a:p>
            <a:pPr eaLnBrk="1" hangingPunct="1">
              <a:buFontTx/>
              <a:buChar char="-"/>
            </a:pPr>
            <a:r>
              <a:rPr lang="en-US" dirty="0" smtClean="0">
                <a:latin typeface="Arial" pitchFamily="30" charset="0"/>
                <a:ea typeface="ＭＳ Ｐゴシック" pitchFamily="30" charset="-128"/>
                <a:cs typeface="ＭＳ Ｐゴシック" pitchFamily="30" charset="-128"/>
              </a:rPr>
              <a:t>As soon as you enter airport prop (the parking lot, not the terminal), some of your rights have disappeared.</a:t>
            </a:r>
          </a:p>
          <a:p>
            <a:pPr eaLnBrk="1" hangingPunct="1">
              <a:buFontTx/>
              <a:buChar char="-"/>
            </a:pPr>
            <a:r>
              <a:rPr lang="en-US" dirty="0" smtClean="0">
                <a:latin typeface="Arial" pitchFamily="30" charset="0"/>
                <a:ea typeface="ＭＳ Ｐゴシック" pitchFamily="30" charset="-128"/>
                <a:cs typeface="ＭＳ Ｐゴシック" pitchFamily="30" charset="-128"/>
              </a:rPr>
              <a:t>Give the example of the woman wearing the “Peace Be With You” As </a:t>
            </a:r>
            <a:r>
              <a:rPr lang="en-US" dirty="0" err="1" smtClean="0">
                <a:latin typeface="Arial" pitchFamily="30" charset="0"/>
                <a:ea typeface="ＭＳ Ｐゴシック" pitchFamily="30" charset="-128"/>
                <a:cs typeface="ＭＳ Ｐゴシック" pitchFamily="30" charset="-128"/>
              </a:rPr>
              <a:t>Alam</a:t>
            </a:r>
            <a:r>
              <a:rPr lang="en-US" dirty="0" smtClean="0">
                <a:latin typeface="Arial" pitchFamily="30" charset="0"/>
                <a:ea typeface="ＭＳ Ｐゴシック" pitchFamily="30" charset="-128"/>
                <a:cs typeface="ＭＳ Ｐゴシック" pitchFamily="30" charset="-128"/>
              </a:rPr>
              <a:t> </a:t>
            </a:r>
            <a:r>
              <a:rPr lang="en-US" dirty="0" err="1" smtClean="0">
                <a:latin typeface="Arial" pitchFamily="30" charset="0"/>
                <a:ea typeface="ＭＳ Ｐゴシック" pitchFamily="30" charset="-128"/>
                <a:cs typeface="ＭＳ Ｐゴシック" pitchFamily="30" charset="-128"/>
              </a:rPr>
              <a:t>Alakim</a:t>
            </a:r>
            <a:r>
              <a:rPr lang="en-US" dirty="0" smtClean="0">
                <a:latin typeface="Arial" pitchFamily="30" charset="0"/>
                <a:ea typeface="ＭＳ Ｐゴシック" pitchFamily="30" charset="-128"/>
                <a:cs typeface="ＭＳ Ｐゴシック" pitchFamily="30" charset="-128"/>
              </a:rPr>
              <a:t> (Arabic)</a:t>
            </a:r>
          </a:p>
          <a:p>
            <a:pPr eaLnBrk="1" hangingPunct="1">
              <a:buFontTx/>
              <a:buChar char="-"/>
            </a:pPr>
            <a:r>
              <a:rPr lang="en-US" dirty="0" smtClean="0">
                <a:latin typeface="Arial" pitchFamily="30" charset="0"/>
                <a:ea typeface="ＭＳ Ｐゴシック" pitchFamily="30" charset="-128"/>
                <a:cs typeface="ＭＳ Ｐゴシック" pitchFamily="30" charset="-128"/>
              </a:rPr>
              <a:t>At borders: there are really no rights at borders.  Keep in mind, US law stays in the US.  Don’t invoke rights when you’re traveling.</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219CF5D0-EFFD-A840-8E58-7EAB56D3C1B0}" type="slidenum">
              <a:rPr lang="en-US"/>
              <a:pPr/>
              <a:t>31</a:t>
            </a:fld>
            <a:endParaRPr lang="en-US"/>
          </a:p>
        </p:txBody>
      </p:sp>
      <p:sp>
        <p:nvSpPr>
          <p:cNvPr id="62467" name="Rectangle 2"/>
          <p:cNvSpPr>
            <a:spLocks noGrp="1" noRot="1" noChangeAspect="1" noChangeArrowheads="1" noTextEdit="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Searching</a:t>
            </a:r>
            <a:r>
              <a:rPr lang="en-US" baseline="0" dirty="0" smtClean="0">
                <a:latin typeface="Arial" charset="0"/>
                <a:ea typeface="ＭＳ Ｐゴシック" charset="-128"/>
                <a:cs typeface="ＭＳ Ｐゴシック" charset="-128"/>
              </a:rPr>
              <a:t> of trunks for humans, stop and frisks, racial profiling, etc.  (all borders)</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64A4FA4-77C4-9F41-8593-CD3B5D212B0D}" type="slidenum">
              <a:rPr lang="en-US"/>
              <a:pPr/>
              <a:t>32</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33</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smtClean="0">
                <a:latin typeface="Arial" pitchFamily="30" charset="0"/>
                <a:ea typeface="ＭＳ Ｐゴシック" pitchFamily="30" charset="-128"/>
                <a:cs typeface="ＭＳ Ｐゴシック" pitchFamily="30" charset="-128"/>
              </a:rPr>
              <a:t>Immigration Customs Enforcement.</a:t>
            </a:r>
          </a:p>
          <a:p>
            <a:pPr eaLnBrk="1" hangingPunct="1">
              <a:buFontTx/>
              <a:buChar char="-"/>
            </a:pPr>
            <a:r>
              <a:rPr lang="en-US" dirty="0" smtClean="0">
                <a:latin typeface="Arial" pitchFamily="30" charset="0"/>
                <a:ea typeface="ＭＳ Ｐゴシック" pitchFamily="30" charset="-128"/>
                <a:cs typeface="ＭＳ Ｐゴシック" pitchFamily="30" charset="-128"/>
              </a:rPr>
              <a:t>Immigrants have all the same rights as citizens.  You do not have to answer any ICE official</a:t>
            </a:r>
            <a:r>
              <a:rPr lang="en-US" baseline="0" dirty="0" smtClean="0">
                <a:latin typeface="Arial" pitchFamily="30" charset="0"/>
                <a:ea typeface="ＭＳ Ｐゴシック" pitchFamily="30" charset="-128"/>
                <a:cs typeface="ＭＳ Ｐゴシック" pitchFamily="30" charset="-128"/>
              </a:rPr>
              <a:t> questions – only a judge.</a:t>
            </a:r>
            <a:endParaRPr lang="en-US" dirty="0" smtClean="0">
              <a:latin typeface="Arial" pitchFamily="30" charset="0"/>
              <a:ea typeface="ＭＳ Ｐゴシック" pitchFamily="30" charset="-128"/>
              <a:cs typeface="ＭＳ Ｐゴシック" pitchFamily="30" charset="-128"/>
            </a:endParaRPr>
          </a:p>
          <a:p>
            <a:pPr eaLnBrk="1" hangingPunct="1">
              <a:buFontTx/>
              <a:buChar char="-"/>
            </a:pPr>
            <a:r>
              <a:rPr lang="en-US" dirty="0" smtClean="0">
                <a:latin typeface="Arial" pitchFamily="30" charset="0"/>
                <a:ea typeface="ＭＳ Ｐゴシック" pitchFamily="30" charset="-128"/>
                <a:cs typeface="ＭＳ Ｐゴシック" pitchFamily="30" charset="-128"/>
              </a:rPr>
              <a:t>You never have to disclose your country of origin or your citizenship status; however, if you’re here legally, you must keep your citizenship papers on you.  If you don’t have them, that may be cause for further detention. </a:t>
            </a:r>
          </a:p>
          <a:p>
            <a:pPr eaLnBrk="1" hangingPunct="1">
              <a:buFontTx/>
              <a:buChar char="-"/>
            </a:pPr>
            <a:endParaRPr lang="en-US" dirty="0" smtClean="0">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sz="1200" b="1" dirty="0" smtClean="0">
                <a:solidFill>
                  <a:srgbClr val="161616"/>
                </a:solidFill>
                <a:latin typeface="Abadi MT Condensed Extra Bold" charset="0"/>
              </a:rPr>
              <a:t>ICE CANNOT ENTER YOUR HOME WITHOUT YOUR CONSENT.  YOU DO NOT HAVE TO ANSWER THE DOOR OR SPEAK TO AN ICE AGENT.</a:t>
            </a:r>
          </a:p>
          <a:p>
            <a:pPr eaLnBrk="1" hangingPunct="1">
              <a:buFontTx/>
              <a:buNone/>
            </a:pPr>
            <a:r>
              <a:rPr lang="en-US" dirty="0" smtClean="0">
                <a:latin typeface="Arial" pitchFamily="30" charset="0"/>
                <a:ea typeface="ＭＳ Ｐゴシック" pitchFamily="30" charset="-128"/>
                <a:cs typeface="ＭＳ Ｐゴシック" pitchFamily="30" charset="-128"/>
              </a:rPr>
              <a:t>Use translators,</a:t>
            </a:r>
            <a:r>
              <a:rPr lang="en-US" baseline="0" dirty="0" smtClean="0">
                <a:latin typeface="Arial" pitchFamily="30" charset="0"/>
                <a:ea typeface="ＭＳ Ｐゴシック" pitchFamily="30" charset="-128"/>
                <a:cs typeface="ＭＳ Ｐゴシック" pitchFamily="30" charset="-128"/>
              </a:rPr>
              <a:t> make them get certified interpreters don’t rely on agents or family to translate really important legal info to you under stressful circumstances.</a:t>
            </a:r>
            <a:endParaRPr lang="en-US" dirty="0" smtClean="0">
              <a:latin typeface="Arial" pitchFamily="30" charset="0"/>
              <a:ea typeface="ＭＳ Ｐゴシック" pitchFamily="30" charset="-128"/>
              <a:cs typeface="ＭＳ Ｐゴシック" pitchFamily="30" charset="-128"/>
            </a:endParaRPr>
          </a:p>
          <a:p>
            <a:pPr eaLnBrk="1" hangingPunct="1">
              <a:buFontTx/>
              <a:buChar char="-"/>
            </a:pPr>
            <a:r>
              <a:rPr lang="en-US" dirty="0" smtClean="0">
                <a:latin typeface="Arial" pitchFamily="30" charset="0"/>
                <a:ea typeface="ＭＳ Ｐゴシック" pitchFamily="30" charset="-128"/>
                <a:cs typeface="ＭＳ Ｐゴシック" pitchFamily="30" charset="-128"/>
              </a:rPr>
              <a:t>Under the real ID act, if you don’t have documents, you can’t get a DL anymore.</a:t>
            </a:r>
          </a:p>
          <a:p>
            <a:pPr eaLnBrk="1" hangingPunct="1">
              <a:buFontTx/>
              <a:buChar char="-"/>
            </a:pPr>
            <a:r>
              <a:rPr lang="en-US" dirty="0" smtClean="0">
                <a:latin typeface="Arial" pitchFamily="30" charset="0"/>
                <a:ea typeface="ＭＳ Ｐゴシック" pitchFamily="30" charset="-128"/>
                <a:cs typeface="ＭＳ Ｐゴシック" pitchFamily="30" charset="-128"/>
              </a:rPr>
              <a:t>Again, don’t sign any papers.  If you sign a waiver, you can be deported without ever having seen a lawyer.</a:t>
            </a:r>
            <a:r>
              <a:rPr lang="en-US" baseline="0" dirty="0" smtClean="0">
                <a:latin typeface="Arial" pitchFamily="30" charset="0"/>
                <a:ea typeface="ＭＳ Ｐゴシック" pitchFamily="30" charset="-128"/>
                <a:cs typeface="ＭＳ Ｐゴシック" pitchFamily="30" charset="-128"/>
              </a:rPr>
              <a:t>  </a:t>
            </a:r>
            <a:r>
              <a:rPr lang="en-US" dirty="0" smtClean="0">
                <a:solidFill>
                  <a:srgbClr val="161616"/>
                </a:solidFill>
                <a:latin typeface="Abadi MT Condensed Extra Bold" charset="0"/>
              </a:rPr>
              <a:t>Make sure all documents are read to you by a sworn interpreter. Do not rely on agents or family members to translate important and often complicated legal information.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CA9F1302-A4E1-4D46-BCEB-333193B833FB}" type="slidenum">
              <a:rPr lang="en-US"/>
              <a:pPr/>
              <a:t>34</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Foreign nationals trying to enter the U.S. at the border or airports do not have all of these same rights.</a:t>
            </a:r>
          </a:p>
          <a:p>
            <a:pPr eaLnBrk="1" hangingPunct="1"/>
            <a:r>
              <a:rPr lang="en-US" dirty="0" smtClean="0">
                <a:latin typeface="Arial" charset="0"/>
                <a:ea typeface="ＭＳ Ｐゴシック" charset="-128"/>
                <a:cs typeface="ＭＳ Ｐゴシック" charset="-128"/>
              </a:rPr>
              <a:t>Must carry papers</a:t>
            </a:r>
            <a:r>
              <a:rPr lang="en-US" baseline="0" dirty="0" smtClean="0">
                <a:latin typeface="Arial" charset="0"/>
                <a:ea typeface="ＭＳ Ｐゴシック" charset="-128"/>
                <a:cs typeface="ＭＳ Ｐゴシック" charset="-128"/>
              </a:rPr>
              <a:t> if you have them.</a:t>
            </a:r>
            <a:endParaRPr lang="en-US" dirty="0" smtClean="0">
              <a:latin typeface="Arial" charset="0"/>
              <a:ea typeface="ＭＳ Ｐゴシック" charset="-128"/>
              <a:cs typeface="ＭＳ Ｐゴシック" charset="-128"/>
            </a:endParaRP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2D897F26-A288-0A45-A7C7-1C71AA345185}" type="slidenum">
              <a:rPr lang="en-US"/>
              <a:pPr/>
              <a:t>35</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lnSpc>
                <a:spcPct val="90000"/>
              </a:lnSpc>
              <a:spcAft>
                <a:spcPts val="1600"/>
              </a:spcAft>
            </a:pPr>
            <a:r>
              <a:rPr lang="en-US" dirty="0" smtClean="0">
                <a:solidFill>
                  <a:srgbClr val="161616"/>
                </a:solidFill>
                <a:latin typeface="Abadi MT Condensed Extra Bold" charset="0"/>
              </a:rPr>
              <a:t>Parents:  After 6 months of detention, the state is permitted to place your children up for adoption and terminate your parental rights.</a:t>
            </a:r>
          </a:p>
          <a:p>
            <a:pPr eaLnBrk="1" hangingPunct="1">
              <a:lnSpc>
                <a:spcPct val="90000"/>
              </a:lnSpc>
              <a:spcAft>
                <a:spcPts val="1600"/>
              </a:spcAft>
            </a:pPr>
            <a:r>
              <a:rPr lang="en-US" dirty="0" smtClean="0">
                <a:solidFill>
                  <a:srgbClr val="161616"/>
                </a:solidFill>
                <a:latin typeface="Abadi MT Condensed Extra Bold" charset="0"/>
              </a:rPr>
              <a:t>Set up emergency arrangements. Sign a power of attorney giving someone you know the power to care for your children in your absence so they do not end up in the system.</a:t>
            </a:r>
          </a:p>
          <a:p>
            <a:pPr eaLnBrk="1" hangingPunct="1">
              <a:lnSpc>
                <a:spcPct val="90000"/>
              </a:lnSpc>
              <a:spcAft>
                <a:spcPts val="1600"/>
              </a:spcAft>
            </a:pPr>
            <a:endParaRPr lang="en-US" dirty="0" smtClean="0">
              <a:solidFill>
                <a:srgbClr val="161616"/>
              </a:solidFill>
              <a:latin typeface="Abadi MT Condensed Extra Bold" charset="0"/>
            </a:endParaRPr>
          </a:p>
          <a:p>
            <a:pPr eaLnBrk="1" hangingPunct="1">
              <a:lnSpc>
                <a:spcPct val="90000"/>
              </a:lnSpc>
              <a:spcAft>
                <a:spcPts val="1600"/>
              </a:spcAft>
            </a:pPr>
            <a:r>
              <a:rPr lang="en-US" dirty="0" smtClean="0">
                <a:solidFill>
                  <a:srgbClr val="161616"/>
                </a:solidFill>
                <a:latin typeface="Abadi MT Condensed Extra Bold" charset="0"/>
              </a:rPr>
              <a:t>Traffic infractions, DUII’s are most common way for</a:t>
            </a:r>
            <a:r>
              <a:rPr lang="en-US" baseline="0" dirty="0" smtClean="0">
                <a:solidFill>
                  <a:srgbClr val="161616"/>
                </a:solidFill>
                <a:latin typeface="Abadi MT Condensed Extra Bold" charset="0"/>
              </a:rPr>
              <a:t> immigrants to end up arrested, in jail, and then ICE hold placed.</a:t>
            </a:r>
            <a:endParaRPr lang="en-US" dirty="0" smtClean="0">
              <a:solidFill>
                <a:srgbClr val="161616"/>
              </a:solidFill>
              <a:latin typeface="Abadi MT Condensed Extra Bold" charset="0"/>
            </a:endParaRP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363C2F1-723E-3949-B071-5EC07C8A6FF5}" type="slidenum">
              <a:rPr lang="en-US" sz="1200"/>
              <a:pPr eaLnBrk="1" hangingPunct="1"/>
              <a:t>36</a:t>
            </a:fld>
            <a:endParaRPr 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ea typeface="ＭＳ Ｐゴシック" charset="0"/>
                <a:cs typeface="ＭＳ Ｐゴシック" charset="0"/>
              </a:rPr>
              <a:t>We</a:t>
            </a:r>
            <a:r>
              <a:rPr lang="ja-JP" altLang="en-US">
                <a:latin typeface="Arial" charset="0"/>
                <a:ea typeface="ＭＳ Ｐゴシック" charset="0"/>
                <a:cs typeface="ＭＳ Ｐゴシック" charset="0"/>
              </a:rPr>
              <a:t>’</a:t>
            </a:r>
            <a:r>
              <a:rPr lang="en-US">
                <a:latin typeface="Arial" charset="0"/>
                <a:ea typeface="ＭＳ Ｐゴシック" charset="0"/>
                <a:cs typeface="ＭＳ Ｐゴシック" charset="0"/>
              </a:rPr>
              <a:t>re here at a feminist event to share stories, share struggles. Lesson #6- Map Our Connections </a:t>
            </a:r>
          </a:p>
          <a:p>
            <a:pPr eaLnBrk="1" hangingPunct="1"/>
            <a:r>
              <a:rPr lang="en-US">
                <a:latin typeface="Arial" charset="0"/>
                <a:ea typeface="ＭＳ Ｐゴシック" charset="0"/>
                <a:cs typeface="ＭＳ Ｐゴシック" charset="0"/>
              </a:rPr>
              <a:t>Where do we as feminists view the governments repression on fellow activists? </a:t>
            </a:r>
          </a:p>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D8F4C381-EAB3-A04E-A088-23A674DC8F4D}" type="slidenum">
              <a:rPr lang="en-US"/>
              <a:pPr/>
              <a:t>37</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dirty="0" smtClean="0">
                <a:latin typeface="Arial" pitchFamily="30" charset="0"/>
                <a:ea typeface="ＭＳ Ｐゴシック" pitchFamily="30" charset="-128"/>
                <a:cs typeface="ＭＳ Ｐゴシック" pitchFamily="30" charset="-128"/>
              </a:rPr>
              <a:t>Booking – first set foot in jail.  Give them your 3 pieces of info, and the medical info.  They’ll take your prints, picture, etc.</a:t>
            </a:r>
          </a:p>
          <a:p>
            <a:pPr eaLnBrk="1" hangingPunct="1"/>
            <a:r>
              <a:rPr lang="en-US" dirty="0" smtClean="0">
                <a:latin typeface="Arial" pitchFamily="30" charset="0"/>
                <a:ea typeface="ＭＳ Ｐゴシック" pitchFamily="30" charset="-128"/>
                <a:cs typeface="ＭＳ Ｐゴシック" pitchFamily="30" charset="-128"/>
              </a:rPr>
              <a:t>Arraignment –your first official ct appearance;  the first time you have access to the court; they’ll give you a piece of paper with what you’ve been charged with.</a:t>
            </a:r>
          </a:p>
          <a:p>
            <a:pPr eaLnBrk="1" hangingPunct="1"/>
            <a:r>
              <a:rPr lang="en-US" dirty="0" smtClean="0">
                <a:latin typeface="Arial" pitchFamily="30" charset="0"/>
                <a:ea typeface="ＭＳ Ｐゴシック" pitchFamily="30" charset="-128"/>
                <a:cs typeface="ＭＳ Ｐゴシック" pitchFamily="30" charset="-128"/>
              </a:rPr>
              <a:t>	- this sometimes now happens by video.  </a:t>
            </a:r>
          </a:p>
          <a:p>
            <a:pPr eaLnBrk="1" hangingPunct="1"/>
            <a:r>
              <a:rPr lang="en-US" dirty="0" smtClean="0">
                <a:latin typeface="Arial" pitchFamily="30" charset="0"/>
                <a:ea typeface="ＭＳ Ｐゴシック" pitchFamily="30" charset="-128"/>
                <a:cs typeface="ＭＳ Ｐゴシック" pitchFamily="30" charset="-128"/>
              </a:rPr>
              <a:t>	- at the arraignment, 99% of the time, you should plead not-guilty </a:t>
            </a:r>
            <a:r>
              <a:rPr lang="en-US" dirty="0" err="1" smtClean="0">
                <a:latin typeface="Arial" pitchFamily="30" charset="0"/>
                <a:ea typeface="ＭＳ Ｐゴシック" pitchFamily="30" charset="-128"/>
                <a:cs typeface="ＭＳ Ｐゴシック" pitchFamily="30" charset="-128"/>
              </a:rPr>
              <a:t>b/c</a:t>
            </a:r>
            <a:r>
              <a:rPr lang="en-US" dirty="0" smtClean="0">
                <a:latin typeface="Arial" pitchFamily="30" charset="0"/>
                <a:ea typeface="ＭＳ Ｐゴシック" pitchFamily="30" charset="-128"/>
                <a:cs typeface="ＭＳ Ｐゴシック" pitchFamily="30" charset="-128"/>
              </a:rPr>
              <a:t> you can always 	change to guilty or no contest, but you can’t go back.</a:t>
            </a:r>
          </a:p>
          <a:p>
            <a:pPr eaLnBrk="1" hangingPunct="1"/>
            <a:r>
              <a:rPr lang="en-US" dirty="0" smtClean="0">
                <a:latin typeface="Arial" pitchFamily="30" charset="0"/>
                <a:ea typeface="ＭＳ Ｐゴシック" pitchFamily="30" charset="-128"/>
                <a:cs typeface="ＭＳ Ｐゴシック" pitchFamily="30" charset="-128"/>
              </a:rPr>
              <a:t>	- after a not-guilty plea, there will be another court date</a:t>
            </a:r>
          </a:p>
          <a:p>
            <a:pPr eaLnBrk="1" hangingPunct="1"/>
            <a:r>
              <a:rPr lang="en-US" dirty="0" smtClean="0">
                <a:latin typeface="Arial" pitchFamily="30" charset="0"/>
                <a:ea typeface="ＭＳ Ｐゴシック" pitchFamily="30" charset="-128"/>
                <a:cs typeface="ＭＳ Ｐゴシック" pitchFamily="30" charset="-128"/>
              </a:rPr>
              <a:t>	- no contest: not guilty, but doesn’t want to fight the charge.</a:t>
            </a:r>
          </a:p>
          <a:p>
            <a:pPr eaLnBrk="1" hangingPunct="1"/>
            <a:r>
              <a:rPr lang="en-US" dirty="0" smtClean="0">
                <a:latin typeface="Arial" pitchFamily="30" charset="0"/>
                <a:ea typeface="ＭＳ Ｐゴシック" pitchFamily="30" charset="-128"/>
                <a:cs typeface="ＭＳ Ｐゴシック" pitchFamily="30" charset="-128"/>
              </a:rPr>
              <a:t>-In OR, you</a:t>
            </a:r>
            <a:r>
              <a:rPr lang="en-US" baseline="0" dirty="0" smtClean="0">
                <a:latin typeface="Arial" pitchFamily="30" charset="0"/>
                <a:ea typeface="ＭＳ Ｐゴシック" pitchFamily="30" charset="-128"/>
                <a:cs typeface="ＭＳ Ｐゴシック" pitchFamily="30" charset="-128"/>
              </a:rPr>
              <a:t> may have to wait up to</a:t>
            </a:r>
            <a:r>
              <a:rPr lang="en-US" dirty="0" smtClean="0">
                <a:latin typeface="Arial" pitchFamily="30" charset="0"/>
                <a:ea typeface="ＭＳ Ｐゴシック" pitchFamily="30" charset="-128"/>
                <a:cs typeface="ＭＳ Ｐゴシック" pitchFamily="30" charset="-128"/>
              </a:rPr>
              <a:t> 48 hours before sentencing.  </a:t>
            </a:r>
          </a:p>
          <a:p>
            <a:pPr eaLnBrk="1" hangingPunct="1">
              <a:buFontTx/>
              <a:buChar char="-"/>
            </a:pPr>
            <a:r>
              <a:rPr lang="en-US" dirty="0" smtClean="0">
                <a:latin typeface="Arial" pitchFamily="30" charset="0"/>
                <a:ea typeface="ＭＳ Ｐゴシック" pitchFamily="30" charset="-128"/>
                <a:cs typeface="ＭＳ Ｐゴシック" pitchFamily="30" charset="-128"/>
              </a:rPr>
              <a:t>At trial: Define trial: Where the state has to prove beyond a shadow of a doubt that you are guilty.  Then, your options:</a:t>
            </a:r>
          </a:p>
          <a:p>
            <a:pPr lvl="1" eaLnBrk="1" hangingPunct="1">
              <a:buFontTx/>
              <a:buChar char="-"/>
            </a:pPr>
            <a:r>
              <a:rPr lang="en-US" dirty="0" smtClean="0">
                <a:latin typeface="Arial" pitchFamily="30" charset="0"/>
                <a:ea typeface="ＭＳ Ｐゴシック" pitchFamily="30" charset="-128"/>
                <a:cs typeface="ＭＳ Ｐゴシック" pitchFamily="30" charset="-128"/>
              </a:rPr>
              <a:t>Can represent yourself</a:t>
            </a:r>
          </a:p>
          <a:p>
            <a:pPr lvl="1" eaLnBrk="1" hangingPunct="1">
              <a:buFontTx/>
              <a:buChar char="-"/>
            </a:pPr>
            <a:r>
              <a:rPr lang="en-US" dirty="0" smtClean="0">
                <a:latin typeface="Arial" pitchFamily="30" charset="0"/>
                <a:ea typeface="ＭＳ Ｐゴシック" pitchFamily="30" charset="-128"/>
                <a:cs typeface="ＭＳ Ｐゴシック" pitchFamily="30" charset="-128"/>
              </a:rPr>
              <a:t>Can request public representation</a:t>
            </a:r>
          </a:p>
          <a:p>
            <a:pPr lvl="1" eaLnBrk="1" hangingPunct="1">
              <a:buFontTx/>
              <a:buChar char="-"/>
            </a:pPr>
            <a:r>
              <a:rPr lang="en-US" dirty="0" smtClean="0">
                <a:latin typeface="Arial" pitchFamily="30" charset="0"/>
                <a:ea typeface="ＭＳ Ｐゴシック" pitchFamily="30" charset="-128"/>
                <a:cs typeface="ＭＳ Ｐゴシック" pitchFamily="30" charset="-128"/>
              </a:rPr>
              <a:t>Can get private representation</a:t>
            </a:r>
          </a:p>
          <a:p>
            <a:pPr eaLnBrk="1" hangingPunct="1">
              <a:buFontTx/>
              <a:buChar char="-"/>
            </a:pPr>
            <a:r>
              <a:rPr lang="en-US" dirty="0" smtClean="0">
                <a:latin typeface="Arial" pitchFamily="30" charset="0"/>
                <a:ea typeface="ＭＳ Ｐゴシック" pitchFamily="30" charset="-128"/>
                <a:cs typeface="ＭＳ Ｐゴシック" pitchFamily="30" charset="-128"/>
              </a:rPr>
              <a:t>At sentencing, the judge has absolute discretion on sentencing.  In most cases, a judge will follow the recommendations of the plea agreement, but they don’t have to.  The only limit is the maximum listed in the statute.</a:t>
            </a:r>
          </a:p>
          <a:p>
            <a:pPr lvl="1" eaLnBrk="1" hangingPunct="1">
              <a:buFontTx/>
              <a:buChar char="-"/>
            </a:pPr>
            <a:r>
              <a:rPr lang="en-US" dirty="0" smtClean="0">
                <a:latin typeface="Arial" pitchFamily="30" charset="0"/>
                <a:ea typeface="ＭＳ Ｐゴシック" pitchFamily="30" charset="-128"/>
                <a:cs typeface="ＭＳ Ｐゴシック" pitchFamily="30" charset="-128"/>
              </a:rPr>
              <a:t>For a Class A misdemeanor, the max is 1 year in jail and a $6,000 (approx) fine.</a:t>
            </a:r>
          </a:p>
          <a:p>
            <a:pPr lvl="1" eaLnBrk="1" hangingPunct="1">
              <a:buFontTx/>
              <a:buChar char="-"/>
            </a:pPr>
            <a:r>
              <a:rPr lang="en-US" dirty="0" smtClean="0">
                <a:latin typeface="Arial" pitchFamily="30" charset="0"/>
                <a:ea typeface="ＭＳ Ｐゴシック" pitchFamily="30" charset="-128"/>
                <a:cs typeface="ＭＳ Ｐゴシック" pitchFamily="30" charset="-128"/>
              </a:rPr>
              <a:t>You have 30 days to appeal.</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OPEN UP TO Q&amp;A</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9BAE045-B849-0B46-AF3B-5A4E4A0DF67A}" type="slidenum">
              <a:rPr lang="en-US"/>
              <a:pPr/>
              <a:t>4</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dirty="0" smtClean="0">
                <a:latin typeface="Arial" pitchFamily="30" charset="0"/>
                <a:ea typeface="ＭＳ Ｐゴシック" pitchFamily="30" charset="-128"/>
                <a:cs typeface="ＭＳ Ｐゴシック" pitchFamily="30" charset="-128"/>
              </a:rPr>
              <a:t>You never ever ever have to answer ANY question put</a:t>
            </a:r>
            <a:r>
              <a:rPr lang="en-US" baseline="0" dirty="0" smtClean="0">
                <a:latin typeface="Arial" pitchFamily="30" charset="0"/>
                <a:ea typeface="ＭＳ Ｐゴシック" pitchFamily="30" charset="-128"/>
                <a:cs typeface="ＭＳ Ｐゴシック" pitchFamily="30" charset="-128"/>
              </a:rPr>
              <a:t> to you by anyone unless it is a judge asking you a question in a courtroom.  Any other encounter, you have a right to refuse to answer.</a:t>
            </a:r>
            <a:endParaRPr lang="en-US" dirty="0" smtClean="0">
              <a:latin typeface="Arial" pitchFamily="30" charset="0"/>
              <a:ea typeface="ＭＳ Ｐゴシック" pitchFamily="30" charset="-128"/>
              <a:cs typeface="ＭＳ Ｐゴシック" pitchFamily="30" charset="-128"/>
            </a:endParaRPr>
          </a:p>
          <a:p>
            <a:pPr eaLnBrk="1" hangingPunct="1"/>
            <a:r>
              <a:rPr lang="en-US" dirty="0" smtClean="0">
                <a:latin typeface="Arial" pitchFamily="30" charset="0"/>
                <a:ea typeface="ＭＳ Ｐゴシック" pitchFamily="30" charset="-128"/>
                <a:cs typeface="ＭＳ Ｐゴシック" pitchFamily="30" charset="-128"/>
              </a:rPr>
              <a:t>Invocation of 5</a:t>
            </a:r>
            <a:r>
              <a:rPr lang="en-US" baseline="30000" dirty="0" smtClean="0">
                <a:latin typeface="Arial" pitchFamily="30" charset="0"/>
                <a:ea typeface="ＭＳ Ｐゴシック" pitchFamily="30" charset="-128"/>
                <a:cs typeface="ＭＳ Ｐゴシック" pitchFamily="30" charset="-128"/>
              </a:rPr>
              <a:t>th</a:t>
            </a:r>
            <a:r>
              <a:rPr lang="en-US" dirty="0" smtClean="0">
                <a:latin typeface="Arial" pitchFamily="30" charset="0"/>
                <a:ea typeface="ＭＳ Ｐゴシック" pitchFamily="30" charset="-128"/>
                <a:cs typeface="ＭＳ Ｐゴシック" pitchFamily="30" charset="-128"/>
              </a:rPr>
              <a:t> amendment rights--It’s the law.   Anything</a:t>
            </a:r>
            <a:r>
              <a:rPr lang="en-US" baseline="0" dirty="0" smtClean="0">
                <a:latin typeface="Arial" pitchFamily="30" charset="0"/>
                <a:ea typeface="ＭＳ Ｐゴシック" pitchFamily="30" charset="-128"/>
                <a:cs typeface="ＭＳ Ｐゴシック" pitchFamily="30" charset="-128"/>
              </a:rPr>
              <a:t> you say can and will be used against you, always better to not say anything then to lie or snitch on yourself.</a:t>
            </a:r>
            <a:endParaRPr lang="en-US" dirty="0" smtClean="0">
              <a:latin typeface="Arial" pitchFamily="30" charset="0"/>
              <a:ea typeface="ＭＳ Ｐゴシック" pitchFamily="30" charset="-128"/>
              <a:cs typeface="ＭＳ Ｐゴシック" pitchFamily="30" charset="-128"/>
            </a:endParaRPr>
          </a:p>
          <a:p>
            <a:pPr eaLnBrk="1" hangingPunct="1"/>
            <a:r>
              <a:rPr lang="en-US" dirty="0" smtClean="0">
                <a:latin typeface="Arial" pitchFamily="30" charset="0"/>
                <a:ea typeface="ＭＳ Ｐゴシック" pitchFamily="30" charset="-128"/>
                <a:cs typeface="ＭＳ Ｐゴシック" pitchFamily="30" charset="-128"/>
              </a:rPr>
              <a:t>-Staying silent</a:t>
            </a:r>
            <a:r>
              <a:rPr lang="en-US" baseline="0" dirty="0" smtClean="0">
                <a:latin typeface="Arial" pitchFamily="30" charset="0"/>
                <a:ea typeface="ＭＳ Ｐゴシック" pitchFamily="30" charset="-128"/>
                <a:cs typeface="ＭＳ Ｐゴシック" pitchFamily="30" charset="-128"/>
              </a:rPr>
              <a:t> cannot be used to imply that you’re guilty of anything. </a:t>
            </a:r>
            <a:endParaRPr lang="en-US" dirty="0" smtClean="0">
              <a:latin typeface="Arial" pitchFamily="30" charset="0"/>
              <a:ea typeface="ＭＳ Ｐゴシック" pitchFamily="30" charset="-128"/>
              <a:cs typeface="ＭＳ Ｐゴシック" pitchFamily="30" charset="-128"/>
            </a:endParaRP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1E022D-EDC4-0244-89BF-8CDC99639F0A}" type="slidenum">
              <a:rPr lang="en-US"/>
              <a:pPr/>
              <a:t>5</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buFontTx/>
              <a:buNone/>
            </a:pPr>
            <a:r>
              <a:rPr lang="en-US" dirty="0" smtClean="0">
                <a:latin typeface="Arial" pitchFamily="30" charset="0"/>
                <a:ea typeface="ＭＳ Ｐゴシック" pitchFamily="30" charset="-128"/>
                <a:cs typeface="ＭＳ Ｐゴシック" pitchFamily="30" charset="-128"/>
              </a:rPr>
              <a:t>-</a:t>
            </a:r>
            <a:r>
              <a:rPr lang="en-US" baseline="0" dirty="0" smtClean="0">
                <a:latin typeface="Arial" pitchFamily="30" charset="0"/>
                <a:ea typeface="ＭＳ Ｐゴシック" pitchFamily="30" charset="-128"/>
                <a:cs typeface="ＭＳ Ｐゴシック" pitchFamily="30" charset="-128"/>
              </a:rPr>
              <a:t> </a:t>
            </a:r>
            <a:r>
              <a:rPr lang="en-US" dirty="0" smtClean="0">
                <a:latin typeface="Arial" pitchFamily="30" charset="0"/>
                <a:ea typeface="ＭＳ Ｐゴシック" pitchFamily="30" charset="-128"/>
                <a:cs typeface="ＭＳ Ｐゴシック" pitchFamily="30" charset="-128"/>
              </a:rPr>
              <a:t>4</a:t>
            </a:r>
            <a:r>
              <a:rPr lang="en-US" baseline="30000" dirty="0" smtClean="0">
                <a:latin typeface="Arial" pitchFamily="30" charset="0"/>
                <a:ea typeface="ＭＳ Ｐゴシック" pitchFamily="30" charset="-128"/>
                <a:cs typeface="ＭＳ Ｐゴシック" pitchFamily="30" charset="-128"/>
              </a:rPr>
              <a:t>th</a:t>
            </a:r>
            <a:r>
              <a:rPr lang="en-US" dirty="0" smtClean="0">
                <a:latin typeface="Arial" pitchFamily="30" charset="0"/>
                <a:ea typeface="ＭＳ Ｐゴシック" pitchFamily="30" charset="-128"/>
                <a:cs typeface="ＭＳ Ｐゴシック" pitchFamily="30" charset="-128"/>
              </a:rPr>
              <a:t> Amend right to privacy – to be free from “</a:t>
            </a:r>
            <a:r>
              <a:rPr lang="en-US" dirty="0" err="1" smtClean="0">
                <a:latin typeface="Arial" pitchFamily="30" charset="0"/>
                <a:ea typeface="ＭＳ Ｐゴシック" pitchFamily="30" charset="-128"/>
                <a:cs typeface="ＭＳ Ｐゴシック" pitchFamily="30" charset="-128"/>
              </a:rPr>
              <a:t>unreas</a:t>
            </a:r>
            <a:r>
              <a:rPr lang="en-US" dirty="0" smtClean="0">
                <a:latin typeface="Arial" pitchFamily="30" charset="0"/>
                <a:ea typeface="ＭＳ Ｐゴシック" pitchFamily="30" charset="-128"/>
                <a:cs typeface="ＭＳ Ｐゴシック" pitchFamily="30" charset="-128"/>
              </a:rPr>
              <a:t>” S&amp;S: </a:t>
            </a:r>
          </a:p>
          <a:p>
            <a:pPr eaLnBrk="1" hangingPunct="1">
              <a:buFontTx/>
              <a:buChar char="-"/>
            </a:pPr>
            <a:r>
              <a:rPr lang="en-US" dirty="0" smtClean="0">
                <a:latin typeface="Arial" pitchFamily="30" charset="0"/>
                <a:ea typeface="ＭＳ Ｐゴシック" pitchFamily="30" charset="-128"/>
                <a:cs typeface="ＭＳ Ｐゴシック" pitchFamily="30" charset="-128"/>
              </a:rPr>
              <a:t> Old adage: “Your home is your castle”</a:t>
            </a:r>
          </a:p>
          <a:p>
            <a:pPr eaLnBrk="1" hangingPunct="1">
              <a:buFontTx/>
              <a:buChar char="-"/>
            </a:pPr>
            <a:r>
              <a:rPr lang="en-US" dirty="0" smtClean="0">
                <a:latin typeface="Arial" pitchFamily="30" charset="0"/>
                <a:ea typeface="ＭＳ Ｐゴシック" pitchFamily="30" charset="-128"/>
                <a:cs typeface="ＭＳ Ｐゴシック" pitchFamily="30" charset="-128"/>
              </a:rPr>
              <a:t> </a:t>
            </a:r>
            <a:endParaRPr lang="en-US" dirty="0" smtClean="0">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1E022D-EDC4-0244-89BF-8CDC99639F0A}" type="slidenum">
              <a:rPr lang="en-US"/>
              <a:pPr/>
              <a:t>6</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buFontTx/>
              <a:buNone/>
            </a:pPr>
            <a:r>
              <a:rPr lang="en-US" dirty="0" smtClean="0">
                <a:latin typeface="Arial" pitchFamily="30" charset="0"/>
                <a:ea typeface="ＭＳ Ｐゴシック" pitchFamily="30" charset="-128"/>
                <a:cs typeface="ＭＳ Ｐゴシック" pitchFamily="30" charset="-128"/>
              </a:rPr>
              <a:t>-</a:t>
            </a:r>
            <a:r>
              <a:rPr lang="en-US" baseline="0" dirty="0" smtClean="0">
                <a:latin typeface="Arial" pitchFamily="30" charset="0"/>
                <a:ea typeface="ＭＳ Ｐゴシック" pitchFamily="30" charset="-128"/>
                <a:cs typeface="ＭＳ Ｐゴシック" pitchFamily="30" charset="-128"/>
              </a:rPr>
              <a:t> </a:t>
            </a:r>
            <a:r>
              <a:rPr lang="en-US" dirty="0" smtClean="0">
                <a:latin typeface="Arial" pitchFamily="30" charset="0"/>
                <a:ea typeface="ＭＳ Ｐゴシック" pitchFamily="30" charset="-128"/>
                <a:cs typeface="ＭＳ Ｐゴシック" pitchFamily="30" charset="-128"/>
              </a:rPr>
              <a:t>4</a:t>
            </a:r>
            <a:r>
              <a:rPr lang="en-US" baseline="30000" dirty="0" smtClean="0">
                <a:latin typeface="Arial" pitchFamily="30" charset="0"/>
                <a:ea typeface="ＭＳ Ｐゴシック" pitchFamily="30" charset="-128"/>
                <a:cs typeface="ＭＳ Ｐゴシック" pitchFamily="30" charset="-128"/>
              </a:rPr>
              <a:t>th</a:t>
            </a:r>
            <a:r>
              <a:rPr lang="en-US" dirty="0" smtClean="0">
                <a:latin typeface="Arial" pitchFamily="30" charset="0"/>
                <a:ea typeface="ＭＳ Ｐゴシック" pitchFamily="30" charset="-128"/>
                <a:cs typeface="ＭＳ Ｐゴシック" pitchFamily="30" charset="-128"/>
              </a:rPr>
              <a:t> Amend right to privacy – to be free from “</a:t>
            </a:r>
            <a:r>
              <a:rPr lang="en-US" dirty="0" err="1" smtClean="0">
                <a:latin typeface="Arial" pitchFamily="30" charset="0"/>
                <a:ea typeface="ＭＳ Ｐゴシック" pitchFamily="30" charset="-128"/>
                <a:cs typeface="ＭＳ Ｐゴシック" pitchFamily="30" charset="-128"/>
              </a:rPr>
              <a:t>unreas</a:t>
            </a:r>
            <a:r>
              <a:rPr lang="en-US" dirty="0" smtClean="0">
                <a:latin typeface="Arial" pitchFamily="30" charset="0"/>
                <a:ea typeface="ＭＳ Ｐゴシック" pitchFamily="30" charset="-128"/>
                <a:cs typeface="ＭＳ Ｐゴシック" pitchFamily="30" charset="-128"/>
              </a:rPr>
              <a:t>” S&amp;S: </a:t>
            </a:r>
          </a:p>
          <a:p>
            <a:pPr eaLnBrk="1" hangingPunct="1">
              <a:buFontTx/>
              <a:buChar char="-"/>
            </a:pPr>
            <a:r>
              <a:rPr lang="en-US" dirty="0" smtClean="0">
                <a:latin typeface="Arial" pitchFamily="30" charset="0"/>
                <a:ea typeface="ＭＳ Ｐゴシック" pitchFamily="30" charset="-128"/>
                <a:cs typeface="ＭＳ Ｐゴシック" pitchFamily="30" charset="-128"/>
              </a:rPr>
              <a:t> Old adage: “Your home is your castle”</a:t>
            </a:r>
          </a:p>
          <a:p>
            <a:pPr eaLnBrk="1" hangingPunct="1">
              <a:buFontTx/>
              <a:buChar char="-"/>
            </a:pPr>
            <a:r>
              <a:rPr lang="en-US" dirty="0" smtClean="0">
                <a:latin typeface="Arial" pitchFamily="30" charset="0"/>
                <a:ea typeface="ＭＳ Ｐゴシック" pitchFamily="30" charset="-128"/>
                <a:cs typeface="ＭＳ Ｐゴシック" pitchFamily="30" charset="-128"/>
              </a:rPr>
              <a:t> You always have the right to deny someone</a:t>
            </a:r>
            <a:r>
              <a:rPr lang="en-US" baseline="0" dirty="0" smtClean="0">
                <a:latin typeface="Arial" pitchFamily="30" charset="0"/>
                <a:ea typeface="ＭＳ Ｐゴシック" pitchFamily="30" charset="-128"/>
                <a:cs typeface="ＭＳ Ｐゴシック" pitchFamily="30" charset="-128"/>
              </a:rPr>
              <a:t> access to your home.  They cannot just waltz in unless one of the exceptions applies. </a:t>
            </a:r>
            <a:endParaRPr lang="en-US" dirty="0" smtClean="0">
              <a:latin typeface="Arial" pitchFamily="30" charset="0"/>
              <a:ea typeface="ＭＳ Ｐゴシック" pitchFamily="30" charset="-128"/>
              <a:cs typeface="ＭＳ Ｐゴシック" pitchFamily="30" charset="-128"/>
            </a:endParaRPr>
          </a:p>
          <a:p>
            <a:pPr eaLnBrk="1" hangingPunct="1"/>
            <a:r>
              <a:rPr lang="en-US" baseline="0" dirty="0" smtClean="0">
                <a:latin typeface="Arial" pitchFamily="30" charset="0"/>
                <a:ea typeface="ＭＳ Ｐゴシック" pitchFamily="30" charset="-128"/>
                <a:cs typeface="ＭＳ Ｐゴシック" pitchFamily="30" charset="-128"/>
              </a:rPr>
              <a:t> Never consent.  Even if they search anyway, you may have a legal defense that could get the evidence thrown out.  If you consent, nothing to fight about in court.  Repeat this phrase as often as needed (search of you, your car, your trunk, just keep repeating that phrase).</a:t>
            </a:r>
            <a:endParaRPr lang="en-US" dirty="0" smtClean="0">
              <a:latin typeface="Arial" pitchFamily="30" charset="0"/>
              <a:ea typeface="ＭＳ Ｐゴシック" pitchFamily="30" charset="-128"/>
              <a:cs typeface="ＭＳ Ｐゴシック" pitchFamily="3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1E022D-EDC4-0244-89BF-8CDC99639F0A}" type="slidenum">
              <a:rPr lang="en-US"/>
              <a:pPr/>
              <a:t>7</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buFontTx/>
              <a:buNone/>
            </a:pPr>
            <a:r>
              <a:rPr lang="en-US" dirty="0" smtClean="0">
                <a:latin typeface="Arial" pitchFamily="30" charset="0"/>
                <a:ea typeface="ＭＳ Ｐゴシック" pitchFamily="30" charset="-128"/>
                <a:cs typeface="ＭＳ Ｐゴシック" pitchFamily="30" charset="-128"/>
              </a:rPr>
              <a:t>-</a:t>
            </a:r>
            <a:r>
              <a:rPr lang="en-US" baseline="0" dirty="0" smtClean="0">
                <a:latin typeface="Arial" pitchFamily="30" charset="0"/>
                <a:ea typeface="ＭＳ Ｐゴシック" pitchFamily="30" charset="-128"/>
                <a:cs typeface="ＭＳ Ｐゴシック" pitchFamily="30" charset="-128"/>
              </a:rPr>
              <a:t> </a:t>
            </a:r>
            <a:r>
              <a:rPr lang="en-US" dirty="0" smtClean="0">
                <a:latin typeface="Arial" pitchFamily="30" charset="0"/>
                <a:ea typeface="ＭＳ Ｐゴシック" pitchFamily="30" charset="-128"/>
                <a:cs typeface="ＭＳ Ｐゴシック" pitchFamily="30" charset="-128"/>
              </a:rPr>
              <a:t>4</a:t>
            </a:r>
            <a:r>
              <a:rPr lang="en-US" baseline="30000" dirty="0" smtClean="0">
                <a:latin typeface="Arial" pitchFamily="30" charset="0"/>
                <a:ea typeface="ＭＳ Ｐゴシック" pitchFamily="30" charset="-128"/>
                <a:cs typeface="ＭＳ Ｐゴシック" pitchFamily="30" charset="-128"/>
              </a:rPr>
              <a:t>th</a:t>
            </a:r>
            <a:r>
              <a:rPr lang="en-US" dirty="0" smtClean="0">
                <a:latin typeface="Arial" pitchFamily="30" charset="0"/>
                <a:ea typeface="ＭＳ Ｐゴシック" pitchFamily="30" charset="-128"/>
                <a:cs typeface="ＭＳ Ｐゴシック" pitchFamily="30" charset="-128"/>
              </a:rPr>
              <a:t> Amend right to privacy – to be free from “</a:t>
            </a:r>
            <a:r>
              <a:rPr lang="en-US" dirty="0" err="1" smtClean="0">
                <a:latin typeface="Arial" pitchFamily="30" charset="0"/>
                <a:ea typeface="ＭＳ Ｐゴシック" pitchFamily="30" charset="-128"/>
                <a:cs typeface="ＭＳ Ｐゴシック" pitchFamily="30" charset="-128"/>
              </a:rPr>
              <a:t>unreas</a:t>
            </a:r>
            <a:r>
              <a:rPr lang="en-US" dirty="0" smtClean="0">
                <a:latin typeface="Arial" pitchFamily="30" charset="0"/>
                <a:ea typeface="ＭＳ Ｐゴシック" pitchFamily="30" charset="-128"/>
                <a:cs typeface="ＭＳ Ｐゴシック" pitchFamily="30" charset="-128"/>
              </a:rPr>
              <a:t>” S&amp;S: </a:t>
            </a:r>
          </a:p>
          <a:p>
            <a:pPr eaLnBrk="1" hangingPunct="1">
              <a:buFontTx/>
              <a:buChar char="-"/>
            </a:pPr>
            <a:r>
              <a:rPr lang="en-US" dirty="0" smtClean="0">
                <a:latin typeface="Arial" pitchFamily="30" charset="0"/>
                <a:ea typeface="ＭＳ Ｐゴシック" pitchFamily="30" charset="-128"/>
                <a:cs typeface="ＭＳ Ｐゴシック" pitchFamily="30" charset="-128"/>
              </a:rPr>
              <a:t> Old adage: “Your home is your castle”</a:t>
            </a:r>
          </a:p>
          <a:p>
            <a:pPr eaLnBrk="1" hangingPunct="1">
              <a:buFontTx/>
              <a:buChar char="-"/>
            </a:pPr>
            <a:r>
              <a:rPr lang="en-US" dirty="0" smtClean="0">
                <a:latin typeface="Arial" pitchFamily="30" charset="0"/>
                <a:ea typeface="ＭＳ Ｐゴシック" pitchFamily="30" charset="-128"/>
                <a:cs typeface="ＭＳ Ｐゴシック" pitchFamily="30" charset="-128"/>
              </a:rPr>
              <a:t> You always have the right to deny someone</a:t>
            </a:r>
            <a:r>
              <a:rPr lang="en-US" baseline="0" dirty="0" smtClean="0">
                <a:latin typeface="Arial" pitchFamily="30" charset="0"/>
                <a:ea typeface="ＭＳ Ｐゴシック" pitchFamily="30" charset="-128"/>
                <a:cs typeface="ＭＳ Ｐゴシック" pitchFamily="30" charset="-128"/>
              </a:rPr>
              <a:t> access to your home.  They cannot just waltz in unless one of the exceptions applies. </a:t>
            </a:r>
            <a:endParaRPr lang="en-US" dirty="0" smtClean="0">
              <a:latin typeface="Arial" pitchFamily="30" charset="0"/>
              <a:ea typeface="ＭＳ Ｐゴシック" pitchFamily="30" charset="-128"/>
              <a:cs typeface="ＭＳ Ｐゴシック" pitchFamily="30" charset="-128"/>
            </a:endParaRPr>
          </a:p>
          <a:p>
            <a:pPr eaLnBrk="1" hangingPunct="1"/>
            <a:r>
              <a:rPr lang="en-US" baseline="0" dirty="0" smtClean="0">
                <a:latin typeface="Arial" pitchFamily="30" charset="0"/>
                <a:ea typeface="ＭＳ Ｐゴシック" pitchFamily="30" charset="-128"/>
                <a:cs typeface="ＭＳ Ｐゴシック" pitchFamily="30" charset="-128"/>
              </a:rPr>
              <a:t> Never consent.  Even if they search anyway, you may have a legal defense that could get the evidence thrown out.  If you consent, nothing to fight about in court.  Repeat this phrase as often as needed (search of you, your car, your trunk, just keep repeating that phrase).</a:t>
            </a:r>
            <a:endParaRPr lang="en-US" dirty="0" smtClean="0">
              <a:latin typeface="Arial" pitchFamily="30" charset="0"/>
              <a:ea typeface="ＭＳ Ｐゴシック" pitchFamily="30" charset="-128"/>
              <a:cs typeface="ＭＳ Ｐゴシック" pitchFamily="3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27F553F-6EDE-CD4C-86F2-88EF9FB05DE7}" type="slidenum">
              <a:rPr lang="en-US"/>
              <a:pPr/>
              <a:t>8</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lvl="1" eaLnBrk="1" hangingPunct="1">
              <a:buFontTx/>
              <a:buNone/>
            </a:pPr>
            <a:endParaRPr lang="en-US" dirty="0" smtClean="0">
              <a:latin typeface="Arial" pitchFamily="30" charset="0"/>
              <a:ea typeface="ＭＳ Ｐゴシック" pitchFamily="30" charset="-128"/>
              <a:cs typeface="ＭＳ Ｐゴシック" pitchFamily="30" charset="-128"/>
            </a:endParaRPr>
          </a:p>
          <a:p>
            <a:pPr eaLnBrk="1" hangingPunct="1">
              <a:buFontTx/>
              <a:buChar char="-"/>
            </a:pPr>
            <a:r>
              <a:rPr lang="en-US" baseline="0" dirty="0" smtClean="0">
                <a:latin typeface="Arial" pitchFamily="33" charset="0"/>
                <a:ea typeface="ＭＳ Ｐゴシック" pitchFamily="33" charset="-128"/>
                <a:cs typeface="ＭＳ Ｐゴシック" pitchFamily="33" charset="-128"/>
              </a:rPr>
              <a:t> </a:t>
            </a:r>
            <a:r>
              <a:rPr lang="en-US" dirty="0" smtClean="0">
                <a:latin typeface="Arial" pitchFamily="33" charset="0"/>
                <a:ea typeface="ＭＳ Ｐゴシック" pitchFamily="33" charset="-128"/>
                <a:cs typeface="ＭＳ Ｐゴシック" pitchFamily="33" charset="-128"/>
              </a:rPr>
              <a:t>right to free speech: right to sing, dance, yell, protest, gather with friends</a:t>
            </a:r>
          </a:p>
          <a:p>
            <a:pPr lvl="1" eaLnBrk="1" hangingPunct="1">
              <a:buFontTx/>
              <a:buChar char="-"/>
            </a:pPr>
            <a:r>
              <a:rPr lang="en-US" dirty="0" smtClean="0">
                <a:latin typeface="Arial" pitchFamily="33" charset="0"/>
                <a:ea typeface="ＭＳ Ｐゴシック" pitchFamily="33" charset="-128"/>
                <a:cs typeface="ＭＳ Ｐゴシック" pitchFamily="33" charset="-128"/>
              </a:rPr>
              <a:t>But be careful If you are a non-citizen, the fed gov’t can attempt to deport you if</a:t>
            </a:r>
            <a:r>
              <a:rPr lang="en-US" baseline="0" dirty="0" smtClean="0">
                <a:latin typeface="Arial" pitchFamily="33" charset="0"/>
                <a:ea typeface="ＭＳ Ｐゴシック" pitchFamily="33" charset="-128"/>
                <a:cs typeface="ＭＳ Ｐゴシック" pitchFamily="33" charset="-128"/>
              </a:rPr>
              <a:t> you’re involved in activities protesting the gov’t if there is a legitimate technical basis to deport (like violation of a visa forbidding political activities)</a:t>
            </a:r>
            <a:endParaRPr lang="en-US" dirty="0" smtClean="0">
              <a:latin typeface="Arial" pitchFamily="33" charset="0"/>
              <a:ea typeface="ＭＳ Ｐゴシック" pitchFamily="33" charset="-128"/>
              <a:cs typeface="ＭＳ Ｐゴシック" pitchFamily="33" charset="-128"/>
            </a:endParaRPr>
          </a:p>
          <a:p>
            <a:pPr lvl="1" eaLnBrk="1" hangingPunct="1">
              <a:buFontTx/>
              <a:buNone/>
            </a:pPr>
            <a:r>
              <a:rPr lang="en-US" dirty="0" smtClean="0">
                <a:latin typeface="Arial" pitchFamily="30" charset="0"/>
                <a:ea typeface="ＭＳ Ｐゴシック" pitchFamily="30" charset="-128"/>
                <a:cs typeface="ＭＳ Ｐゴシック" pitchFamily="30" charset="-128"/>
              </a:rPr>
              <a:t>1</a:t>
            </a:r>
            <a:r>
              <a:rPr lang="en-US" baseline="30000" dirty="0" smtClean="0">
                <a:latin typeface="Arial" pitchFamily="30" charset="0"/>
                <a:ea typeface="ＭＳ Ｐゴシック" pitchFamily="30" charset="-128"/>
                <a:cs typeface="ＭＳ Ｐゴシック" pitchFamily="30" charset="-128"/>
              </a:rPr>
              <a:t>st</a:t>
            </a:r>
            <a:r>
              <a:rPr lang="en-US" dirty="0" smtClean="0">
                <a:latin typeface="Arial" pitchFamily="30" charset="0"/>
                <a:ea typeface="ＭＳ Ｐゴシック" pitchFamily="30" charset="-128"/>
                <a:cs typeface="ＭＳ Ｐゴシック" pitchFamily="30" charset="-128"/>
              </a:rPr>
              <a:t> Amend right to free speech: right to sing, dance, yell, protest, complain about the gov’t / protest</a:t>
            </a:r>
          </a:p>
          <a:p>
            <a:pPr lvl="1" eaLnBrk="1" hangingPunct="1">
              <a:buFontTx/>
              <a:buChar char="-"/>
            </a:pPr>
            <a:r>
              <a:rPr lang="en-US" dirty="0" smtClean="0">
                <a:latin typeface="Arial" pitchFamily="30" charset="0"/>
                <a:ea typeface="ＭＳ Ｐゴシック" pitchFamily="30" charset="-128"/>
                <a:cs typeface="ＭＳ Ｐゴシック" pitchFamily="30" charset="-128"/>
              </a:rPr>
              <a:t>Exceptions: </a:t>
            </a:r>
          </a:p>
          <a:p>
            <a:pPr lvl="2" eaLnBrk="1" hangingPunct="1">
              <a:buFontTx/>
              <a:buChar char="-"/>
            </a:pPr>
            <a:r>
              <a:rPr lang="en-US" dirty="0" smtClean="0">
                <a:latin typeface="Arial" pitchFamily="30" charset="0"/>
                <a:ea typeface="ＭＳ Ｐゴシック" pitchFamily="30" charset="-128"/>
                <a:cs typeface="ＭＳ Ｐゴシック" pitchFamily="30" charset="-128"/>
              </a:rPr>
              <a:t>1) you can’t yell “fire” in a crowded theater and </a:t>
            </a:r>
          </a:p>
          <a:p>
            <a:pPr lvl="2" eaLnBrk="1" hangingPunct="1">
              <a:buFontTx/>
              <a:buChar char="-"/>
            </a:pPr>
            <a:r>
              <a:rPr lang="en-US" dirty="0" smtClean="0">
                <a:latin typeface="Arial" pitchFamily="30" charset="0"/>
                <a:ea typeface="ＭＳ Ｐゴシック" pitchFamily="30" charset="-128"/>
                <a:cs typeface="ＭＳ Ｐゴシック" pitchFamily="30" charset="-128"/>
              </a:rPr>
              <a:t>2) you can’t slander someone (explain defamation).  </a:t>
            </a:r>
          </a:p>
          <a:p>
            <a:pPr lvl="1" eaLnBrk="1" hangingPunct="1">
              <a:buFontTx/>
              <a:buChar char="-"/>
            </a:pPr>
            <a:r>
              <a:rPr lang="en-US" dirty="0" smtClean="0">
                <a:latin typeface="Arial" pitchFamily="30" charset="0"/>
                <a:ea typeface="ＭＳ Ｐゴシック" pitchFamily="30" charset="-128"/>
                <a:cs typeface="ＭＳ Ｐゴシック" pitchFamily="30" charset="-128"/>
              </a:rPr>
              <a:t>If you are a non-citizen, and</a:t>
            </a:r>
            <a:r>
              <a:rPr lang="en-US" baseline="0" dirty="0" smtClean="0">
                <a:latin typeface="Arial" pitchFamily="30" charset="0"/>
                <a:ea typeface="ＭＳ Ｐゴシック" pitchFamily="30" charset="-128"/>
                <a:cs typeface="ＭＳ Ｐゴシック" pitchFamily="30" charset="-128"/>
              </a:rPr>
              <a:t> are</a:t>
            </a:r>
            <a:r>
              <a:rPr lang="en-US" dirty="0" smtClean="0">
                <a:latin typeface="Arial" pitchFamily="30" charset="0"/>
                <a:ea typeface="ＭＳ Ｐゴシック" pitchFamily="30" charset="-128"/>
                <a:cs typeface="ＭＳ Ｐゴシック" pitchFamily="30" charset="-128"/>
              </a:rPr>
              <a:t> here on a VISA, you may have waived the right to engage in political activities or other provisions which limits rights.  If you violate that VISA condition, they can use that as a reason to deport you.</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Laws</a:t>
            </a:r>
            <a:r>
              <a:rPr lang="en-US" baseline="0" dirty="0" smtClean="0">
                <a:latin typeface="Arial" charset="0"/>
                <a:ea typeface="ＭＳ Ｐゴシック" charset="-128"/>
                <a:cs typeface="ＭＳ Ｐゴシック" charset="-128"/>
              </a:rPr>
              <a:t> cannot limit the content of speech, only the time place and manner. So by the law the police cannot tell you to stop protesting, but if a relevant statute exists, the police may be able to tell you to stop protesting at 2 am, or stop protesting in a residential neighborhood, or stop protesting if the protest is too large and you don’t have the proper permit. </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1E022D-EDC4-0244-89BF-8CDC99639F0A}" type="slidenum">
              <a:rPr lang="en-US"/>
              <a:pPr/>
              <a:t>9</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lvl="1" eaLnBrk="1" hangingPunct="1">
              <a:buFontTx/>
              <a:buNone/>
            </a:pPr>
            <a:r>
              <a:rPr lang="en-US" dirty="0" smtClean="0">
                <a:latin typeface="Arial" pitchFamily="30" charset="0"/>
                <a:ea typeface="ＭＳ Ｐゴシック" pitchFamily="30" charset="-128"/>
                <a:cs typeface="ＭＳ Ｐゴシック" pitchFamily="30" charset="-128"/>
              </a:rPr>
              <a:t>1) if they have a warrant – define warrant – a piece of paper signed by a judge with a date, time, what areas they can search, what they can seize.  If you give them permission to go beyond the scope of the warrant, they will.</a:t>
            </a:r>
          </a:p>
          <a:p>
            <a:pPr lvl="1" eaLnBrk="1" hangingPunct="1">
              <a:buFontTx/>
              <a:buNone/>
            </a:pPr>
            <a:endParaRPr lang="en-US" dirty="0" smtClean="0">
              <a:latin typeface="Arial" pitchFamily="30" charset="0"/>
              <a:ea typeface="ＭＳ Ｐゴシック" pitchFamily="30" charset="-128"/>
              <a:cs typeface="ＭＳ Ｐゴシック" pitchFamily="30" charset="-128"/>
            </a:endParaRPr>
          </a:p>
          <a:p>
            <a:pPr lvl="1" eaLnBrk="1" hangingPunct="1">
              <a:buFontTx/>
              <a:buNone/>
            </a:pPr>
            <a:r>
              <a:rPr lang="en-US" dirty="0" smtClean="0">
                <a:latin typeface="Arial" pitchFamily="30" charset="0"/>
                <a:ea typeface="ＭＳ Ｐゴシック" pitchFamily="30" charset="-128"/>
                <a:cs typeface="ＭＳ Ｐゴシック" pitchFamily="30" charset="-128"/>
              </a:rPr>
              <a:t>Limits to warrants include things like vehicles, outbuildings.  Make sure you</a:t>
            </a:r>
            <a:r>
              <a:rPr lang="en-US" baseline="0" dirty="0" smtClean="0">
                <a:latin typeface="Arial" pitchFamily="30" charset="0"/>
                <a:ea typeface="ＭＳ Ｐゴシック" pitchFamily="30" charset="-128"/>
                <a:cs typeface="ＭＳ Ｐゴシック" pitchFamily="30" charset="-128"/>
              </a:rPr>
              <a:t> read the warrant</a:t>
            </a:r>
            <a:r>
              <a:rPr lang="en-US" dirty="0" smtClean="0">
                <a:latin typeface="Arial" pitchFamily="30" charset="0"/>
                <a:ea typeface="ＭＳ Ｐゴシック" pitchFamily="30" charset="-128"/>
                <a:cs typeface="ＭＳ Ｐゴシック" pitchFamily="30" charset="-128"/>
              </a:rPr>
              <a:t> </a:t>
            </a:r>
          </a:p>
          <a:p>
            <a:pPr lvl="2" eaLnBrk="1" hangingPunct="1">
              <a:buFontTx/>
              <a:buChar char="-"/>
            </a:pPr>
            <a:r>
              <a:rPr lang="en-US" dirty="0" smtClean="0">
                <a:latin typeface="Arial" pitchFamily="30" charset="0"/>
                <a:ea typeface="ＭＳ Ｐゴシック" pitchFamily="30" charset="-128"/>
                <a:cs typeface="ＭＳ Ｐゴシック" pitchFamily="30" charset="-128"/>
              </a:rPr>
              <a:t>If they’re going beyond the scope of the warrant, lay low and stay quiet and let your lawyer get it thrown out.</a:t>
            </a:r>
          </a:p>
          <a:p>
            <a:pPr lvl="2" eaLnBrk="1" hangingPunct="1">
              <a:buFontTx/>
              <a:buChar char="-"/>
            </a:pPr>
            <a:r>
              <a:rPr lang="en-US" dirty="0" smtClean="0">
                <a:latin typeface="Arial" pitchFamily="30" charset="0"/>
                <a:ea typeface="ＭＳ Ｐゴシック" pitchFamily="30" charset="-128"/>
                <a:cs typeface="ＭＳ Ｐゴシック" pitchFamily="30" charset="-128"/>
              </a:rPr>
              <a:t>There is such a thing as a telephonic warrant, officers can search anything </a:t>
            </a:r>
            <a:r>
              <a:rPr lang="en-US" dirty="0" err="1" smtClean="0">
                <a:latin typeface="Arial" pitchFamily="30" charset="0"/>
                <a:ea typeface="ＭＳ Ｐゴシック" pitchFamily="30" charset="-128"/>
                <a:cs typeface="ＭＳ Ｐゴシック" pitchFamily="30" charset="-128"/>
              </a:rPr>
              <a:t>w</a:t>
            </a:r>
            <a:r>
              <a:rPr lang="en-US" dirty="0" smtClean="0">
                <a:latin typeface="Arial" pitchFamily="30" charset="0"/>
                <a:ea typeface="ＭＳ Ｐゴシック" pitchFamily="30" charset="-128"/>
                <a:cs typeface="ＭＳ Ｐゴシック" pitchFamily="30" charset="-128"/>
              </a:rPr>
              <a:t>/in your wingspan. </a:t>
            </a:r>
          </a:p>
          <a:p>
            <a:pPr lvl="3" eaLnBrk="1" hangingPunct="1">
              <a:buFontTx/>
              <a:buChar char="-"/>
            </a:pPr>
            <a:r>
              <a:rPr lang="en-US" dirty="0" smtClean="0">
                <a:latin typeface="Arial" pitchFamily="30" charset="0"/>
                <a:ea typeface="ＭＳ Ｐゴシック" pitchFamily="30" charset="-128"/>
                <a:cs typeface="ＭＳ Ｐゴシック" pitchFamily="30" charset="-128"/>
              </a:rPr>
              <a:t>Ex: when an officer conducts a traffic stop, they can’t search your trunk w/o a warrant.  Cops are allowed to lie, so if they say they have a telephonic warrant, make them record it by audio or video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8F9386-4D6B-E742-AD74-718CF184D32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7F9B71-A07A-264F-8018-A9A7B934B88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6C86D7-CC46-444C-9FA7-C4F28C6F5D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5F7C47-F691-C54F-9F1F-9370F2DBE8A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05A6F1-6B5A-6D4F-BE82-ABB8BC2C96E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4E7DEF-4F18-2148-A9BF-1247D461D6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1FC2D70-5B23-8D41-A375-2F35C3A29A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8CCFACE-E307-8B40-B162-2A1BB02B49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ADBA702-455C-C34F-B6F4-E407D24EEA6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28F17A-9358-5549-A16C-A369B393E44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A4BC71-C29D-8840-88F8-4A497CAB2E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b="0"/>
            </a:lvl1pPr>
          </a:lstStyle>
          <a:p>
            <a:pPr>
              <a:defRPr/>
            </a:pPr>
            <a:fld id="{772A5ECD-306D-634F-A2C5-EC1C222CEAE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mailto:lnfo@cldc.org" TargetMode="Externa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09600" y="685800"/>
            <a:ext cx="7772400" cy="1143000"/>
          </a:xfrm>
        </p:spPr>
        <p:txBody>
          <a:bodyPr/>
          <a:lstStyle/>
          <a:p>
            <a:pPr eaLnBrk="1" hangingPunct="1"/>
            <a:r>
              <a:rPr lang="en-US" sz="6600" b="1">
                <a:solidFill>
                  <a:srgbClr val="161616"/>
                </a:solidFill>
                <a:latin typeface="Abadi MT Condensed Extra Bold" charset="0"/>
              </a:rPr>
              <a:t>KNOW YOUR RIGHTS</a:t>
            </a:r>
            <a:endParaRPr lang="en-US">
              <a:solidFill>
                <a:srgbClr val="161616"/>
              </a:solidFill>
              <a:latin typeface="Abadi MT Condensed Extra Bold" charset="0"/>
            </a:endParaRPr>
          </a:p>
        </p:txBody>
      </p:sp>
      <p:pic>
        <p:nvPicPr>
          <p:cNvPr id="14339" name="Picture 3" descr="CLDC logo.jpg"/>
          <p:cNvPicPr>
            <a:picLocks noChangeAspect="1"/>
          </p:cNvPicPr>
          <p:nvPr/>
        </p:nvPicPr>
        <p:blipFill>
          <a:blip r:embed="rId3"/>
          <a:srcRect/>
          <a:stretch>
            <a:fillRect/>
          </a:stretch>
        </p:blipFill>
        <p:spPr bwMode="auto">
          <a:xfrm>
            <a:off x="1600200" y="2232025"/>
            <a:ext cx="6019800" cy="43211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TransparentLogo"/>
          <p:cNvPicPr>
            <a:picLocks noChangeAspect="1" noChangeArrowheads="1"/>
          </p:cNvPicPr>
          <p:nvPr/>
        </p:nvPicPr>
        <p:blipFill>
          <a:blip r:embed="rId3"/>
          <a:srcRect/>
          <a:stretch>
            <a:fillRect/>
          </a:stretch>
        </p:blipFill>
        <p:spPr bwMode="auto">
          <a:xfrm>
            <a:off x="381000" y="457200"/>
            <a:ext cx="9144000" cy="6837363"/>
          </a:xfrm>
          <a:prstGeom prst="rect">
            <a:avLst/>
          </a:prstGeom>
          <a:noFill/>
          <a:ln w="9525">
            <a:noFill/>
            <a:miter lim="800000"/>
            <a:headEnd/>
            <a:tailEnd/>
          </a:ln>
        </p:spPr>
      </p:pic>
      <p:sp>
        <p:nvSpPr>
          <p:cNvPr id="22531" name="Rectangle 2"/>
          <p:cNvSpPr>
            <a:spLocks noGrp="1" noChangeArrowheads="1"/>
          </p:cNvSpPr>
          <p:nvPr>
            <p:ph type="title"/>
          </p:nvPr>
        </p:nvSpPr>
        <p:spPr>
          <a:xfrm>
            <a:off x="0" y="12700"/>
            <a:ext cx="9144000" cy="1435100"/>
          </a:xfrm>
        </p:spPr>
        <p:txBody>
          <a:bodyPr/>
          <a:lstStyle/>
          <a:p>
            <a:pPr eaLnBrk="1" hangingPunct="1"/>
            <a:r>
              <a:rPr lang="en-US" b="1" dirty="0" smtClean="0">
                <a:solidFill>
                  <a:srgbClr val="161616"/>
                </a:solidFill>
                <a:latin typeface="Abadi MT Condensed Extra Bold" charset="0"/>
              </a:rPr>
              <a:t>No warrant needed…</a:t>
            </a:r>
          </a:p>
        </p:txBody>
      </p:sp>
      <p:sp>
        <p:nvSpPr>
          <p:cNvPr id="22532" name="Rectangle 3"/>
          <p:cNvSpPr>
            <a:spLocks noGrp="1" noChangeArrowheads="1"/>
          </p:cNvSpPr>
          <p:nvPr>
            <p:ph type="body" idx="1"/>
          </p:nvPr>
        </p:nvSpPr>
        <p:spPr>
          <a:xfrm>
            <a:off x="152400" y="1600200"/>
            <a:ext cx="8915400" cy="4800600"/>
          </a:xfrm>
        </p:spPr>
        <p:txBody>
          <a:bodyPr/>
          <a:lstStyle/>
          <a:p>
            <a:pPr lvl="1" eaLnBrk="1" hangingPunct="1">
              <a:buFontTx/>
              <a:buNone/>
            </a:pPr>
            <a:r>
              <a:rPr lang="en-US" dirty="0" smtClean="0">
                <a:latin typeface="Arial" pitchFamily="30" charset="0"/>
                <a:ea typeface="ＭＳ Ｐゴシック" pitchFamily="30" charset="-128"/>
                <a:cs typeface="ＭＳ Ｐゴシック" pitchFamily="30" charset="-128"/>
              </a:rPr>
              <a:t>Exceptions to the warrant requirement:</a:t>
            </a:r>
          </a:p>
          <a:p>
            <a:pPr lvl="1" eaLnBrk="1" hangingPunct="1">
              <a:buFontTx/>
              <a:buNone/>
            </a:pPr>
            <a:r>
              <a:rPr lang="en-US" dirty="0" smtClean="0">
                <a:latin typeface="Arial" pitchFamily="30" charset="0"/>
                <a:ea typeface="ＭＳ Ｐゴシック" pitchFamily="30" charset="-128"/>
                <a:cs typeface="ＭＳ Ｐゴシック" pitchFamily="30" charset="-128"/>
              </a:rPr>
              <a:t>--weapons search within “wingspan” (car or person)</a:t>
            </a:r>
          </a:p>
          <a:p>
            <a:pPr lvl="1" eaLnBrk="1" hangingPunct="1">
              <a:buFontTx/>
              <a:buNone/>
            </a:pPr>
            <a:r>
              <a:rPr lang="en-US" dirty="0" smtClean="0">
                <a:latin typeface="Arial" pitchFamily="30" charset="0"/>
                <a:ea typeface="ＭＳ Ｐゴシック" pitchFamily="30" charset="-128"/>
                <a:cs typeface="ＭＳ Ｐゴシック" pitchFamily="30" charset="-128"/>
              </a:rPr>
              <a:t>--exigent </a:t>
            </a:r>
            <a:r>
              <a:rPr lang="en-US" dirty="0">
                <a:latin typeface="Arial" pitchFamily="30" charset="0"/>
                <a:ea typeface="ＭＳ Ｐゴシック" pitchFamily="30" charset="-128"/>
                <a:cs typeface="ＭＳ Ｐゴシック" pitchFamily="30" charset="-128"/>
              </a:rPr>
              <a:t>circumstances or emergencies: </a:t>
            </a:r>
            <a:r>
              <a:rPr lang="en-US" dirty="0" smtClean="0">
                <a:latin typeface="Arial" charset="0"/>
                <a:ea typeface="ＭＳ Ｐゴシック" charset="-128"/>
                <a:cs typeface="ＭＳ Ｐゴシック" charset="-128"/>
              </a:rPr>
              <a:t>“</a:t>
            </a:r>
            <a:r>
              <a:rPr lang="en-US" dirty="0">
                <a:latin typeface="Arial" charset="0"/>
                <a:ea typeface="ＭＳ Ｐゴシック" charset="-128"/>
                <a:cs typeface="ＭＳ Ｐゴシック" charset="-128"/>
              </a:rPr>
              <a:t>hot pursuit”, </a:t>
            </a:r>
            <a:endParaRPr lang="en-US" dirty="0" smtClean="0">
              <a:latin typeface="Arial" charset="0"/>
              <a:ea typeface="ＭＳ Ｐゴシック" charset="-128"/>
              <a:cs typeface="ＭＳ Ｐゴシック" charset="-128"/>
            </a:endParaRPr>
          </a:p>
          <a:p>
            <a:pPr lvl="1" eaLnBrk="1" hangingPunct="1">
              <a:buFontTx/>
              <a:buNone/>
            </a:pPr>
            <a:r>
              <a:rPr lang="en-US" dirty="0" smtClean="0">
                <a:latin typeface="Arial" charset="0"/>
                <a:ea typeface="ＭＳ Ｐゴシック" charset="-128"/>
                <a:cs typeface="ＭＳ Ｐゴシック" charset="-128"/>
              </a:rPr>
              <a:t>--“</a:t>
            </a:r>
            <a:r>
              <a:rPr lang="en-US" dirty="0">
                <a:latin typeface="Arial" charset="0"/>
                <a:ea typeface="ＭＳ Ｐゴシック" charset="-128"/>
                <a:cs typeface="ＭＳ Ｐゴシック" charset="-128"/>
              </a:rPr>
              <a:t>plain view” </a:t>
            </a:r>
            <a:r>
              <a:rPr lang="en-US" dirty="0" smtClean="0">
                <a:latin typeface="Arial" charset="0"/>
                <a:ea typeface="ＭＳ Ｐゴシック" charset="-128"/>
                <a:cs typeface="ＭＳ Ｐゴシック" charset="-128"/>
              </a:rPr>
              <a:t>doctrine: if the public can see it, and a cop can see it, cops will be able to legally seize it.</a:t>
            </a:r>
          </a:p>
          <a:p>
            <a:pPr lvl="1" eaLnBrk="1" hangingPunct="1">
              <a:buFontTx/>
              <a:buNone/>
            </a:pPr>
            <a:r>
              <a:rPr lang="en-US" dirty="0" smtClean="0">
                <a:latin typeface="Arial" charset="0"/>
                <a:ea typeface="ＭＳ Ｐゴシック" charset="-128"/>
                <a:cs typeface="ＭＳ Ｐゴシック" charset="-128"/>
              </a:rPr>
              <a:t>--Patriot Act, other recent federal laws intended to gut 4</a:t>
            </a:r>
            <a:r>
              <a:rPr lang="en-US" baseline="30000" dirty="0" smtClean="0">
                <a:latin typeface="Arial" charset="0"/>
                <a:ea typeface="ＭＳ Ｐゴシック" charset="-128"/>
                <a:cs typeface="ＭＳ Ｐゴシック" charset="-128"/>
              </a:rPr>
              <a:t>th</a:t>
            </a:r>
            <a:r>
              <a:rPr lang="en-US" dirty="0" smtClean="0">
                <a:latin typeface="Arial" charset="0"/>
                <a:ea typeface="ＭＳ Ｐゴシック" charset="-128"/>
                <a:cs typeface="ＭＳ Ｐゴシック" charset="-128"/>
              </a:rPr>
              <a:t> Amendment rights.</a:t>
            </a:r>
            <a:r>
              <a:rPr lang="en-US" dirty="0" smtClean="0">
                <a:latin typeface="Arial" pitchFamily="30" charset="0"/>
                <a:ea typeface="ＭＳ Ｐゴシック" pitchFamily="30" charset="-128"/>
                <a:cs typeface="ＭＳ Ｐゴシック" pitchFamily="30" charset="-128"/>
              </a:rPr>
              <a:t> </a:t>
            </a:r>
          </a:p>
          <a:p>
            <a:pPr lvl="1" eaLnBrk="1" hangingPunct="1">
              <a:buFontTx/>
              <a:buNone/>
            </a:pPr>
            <a:r>
              <a:rPr lang="en-US" dirty="0" smtClean="0">
                <a:latin typeface="Arial" pitchFamily="30" charset="0"/>
                <a:ea typeface="ＭＳ Ｐゴシック" pitchFamily="30" charset="-128"/>
                <a:cs typeface="ＭＳ Ｐゴシック" pitchFamily="30" charset="-128"/>
              </a:rPr>
              <a:t>REGARDLESS, DON’T CONSENT!</a:t>
            </a:r>
            <a:endParaRPr lang="en-US" dirty="0">
              <a:latin typeface="Arial" pitchFamily="30" charset="0"/>
              <a:ea typeface="ＭＳ Ｐゴシック" pitchFamily="30" charset="-128"/>
              <a:cs typeface="ＭＳ Ｐゴシック" pitchFamily="30" charset="-128"/>
            </a:endParaRPr>
          </a:p>
        </p:txBody>
      </p:sp>
    </p:spTree>
    <p:extLst>
      <p:ext uri="{BB962C8B-B14F-4D97-AF65-F5344CB8AC3E}">
        <p14:creationId xmlns:p14="http://schemas.microsoft.com/office/powerpoint/2010/main" val="28034366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26627" name="Rectangle 3"/>
          <p:cNvSpPr>
            <a:spLocks noGrp="1" noChangeArrowheads="1"/>
          </p:cNvSpPr>
          <p:nvPr>
            <p:ph type="body" idx="1"/>
          </p:nvPr>
        </p:nvSpPr>
        <p:spPr>
          <a:xfrm>
            <a:off x="304800" y="1066800"/>
            <a:ext cx="8610600" cy="4114800"/>
          </a:xfrm>
        </p:spPr>
        <p:txBody>
          <a:bodyPr/>
          <a:lstStyle/>
          <a:p>
            <a:pPr algn="ctr" eaLnBrk="1" hangingPunct="1">
              <a:spcAft>
                <a:spcPts val="1600"/>
              </a:spcAft>
              <a:buFontTx/>
              <a:buNone/>
            </a:pPr>
            <a:r>
              <a:rPr lang="en-US" sz="4000" b="1" dirty="0">
                <a:solidFill>
                  <a:srgbClr val="161616"/>
                </a:solidFill>
                <a:latin typeface="Abadi MT Condensed Extra Bold" charset="0"/>
              </a:rPr>
              <a:t>CONSTITUTIONAL RIGHTS CANNOT BE </a:t>
            </a:r>
            <a:r>
              <a:rPr lang="en-US" sz="4000" b="1" dirty="0" smtClean="0">
                <a:solidFill>
                  <a:srgbClr val="161616"/>
                </a:solidFill>
                <a:latin typeface="Abadi MT Condensed Extra Bold" charset="0"/>
              </a:rPr>
              <a:t>SUSPENDED – </a:t>
            </a:r>
            <a:r>
              <a:rPr lang="en-US" sz="4000" b="1" dirty="0">
                <a:solidFill>
                  <a:srgbClr val="161616"/>
                </a:solidFill>
                <a:latin typeface="Abadi MT Condensed Extra Bold" charset="0"/>
              </a:rPr>
              <a:t>EVEN DURING A STATE OF EMERGENCY OR </a:t>
            </a:r>
            <a:r>
              <a:rPr lang="en-US" sz="4000" b="1" dirty="0" smtClean="0">
                <a:solidFill>
                  <a:srgbClr val="161616"/>
                </a:solidFill>
                <a:latin typeface="Abadi MT Condensed Extra Bold" charset="0"/>
              </a:rPr>
              <a:t>WARTIME – AND </a:t>
            </a:r>
            <a:r>
              <a:rPr lang="en-US" sz="4000" b="1" dirty="0">
                <a:solidFill>
                  <a:srgbClr val="161616"/>
                </a:solidFill>
                <a:latin typeface="Abadi MT Condensed Extra Bold" charset="0"/>
              </a:rPr>
              <a:t>THEY HAVE NOT BEEN SUSPENDED BY THE "USA PATRIOT ACT" OR OTHER RECENT LEGISLATION!</a:t>
            </a:r>
            <a:endParaRPr lang="en-US" sz="4000" dirty="0">
              <a:solidFill>
                <a:srgbClr val="161616"/>
              </a:solidFill>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25602" name="Rectangle 2"/>
          <p:cNvSpPr>
            <a:spLocks noGrp="1" noChangeArrowheads="1"/>
          </p:cNvSpPr>
          <p:nvPr>
            <p:ph type="title"/>
          </p:nvPr>
        </p:nvSpPr>
        <p:spPr/>
        <p:txBody>
          <a:bodyPr/>
          <a:lstStyle/>
          <a:p>
            <a:pPr eaLnBrk="1" hangingPunct="1">
              <a:defRPr/>
            </a:pPr>
            <a:r>
              <a:rPr lang="en-US">
                <a:solidFill>
                  <a:srgbClr val="000000"/>
                </a:solidFill>
                <a:effectLst>
                  <a:outerShdw blurRad="38100" dist="38100" dir="2700000" algn="tl">
                    <a:srgbClr val="FFFFFF"/>
                  </a:outerShdw>
                </a:effectLst>
                <a:latin typeface="Abadi MT Condensed Extra Bold" charset="0"/>
              </a:rPr>
              <a:t>Three kinds of initial police encounters:</a:t>
            </a:r>
            <a:endParaRPr lang="en-US">
              <a:latin typeface="Abadi MT Condensed Extra Bold" charset="0"/>
            </a:endParaRPr>
          </a:p>
        </p:txBody>
      </p:sp>
      <p:sp>
        <p:nvSpPr>
          <p:cNvPr id="25603" name="Rectangle 3"/>
          <p:cNvSpPr>
            <a:spLocks noGrp="1" noChangeArrowheads="1"/>
          </p:cNvSpPr>
          <p:nvPr>
            <p:ph type="body" idx="1"/>
          </p:nvPr>
        </p:nvSpPr>
        <p:spPr>
          <a:xfrm>
            <a:off x="2514600" y="2362200"/>
            <a:ext cx="3733800" cy="2286000"/>
          </a:xfrm>
        </p:spPr>
        <p:txBody>
          <a:bodyPr/>
          <a:lstStyle/>
          <a:p>
            <a:pPr eaLnBrk="1" hangingPunct="1">
              <a:defRPr/>
            </a:pPr>
            <a:r>
              <a:rPr lang="en-US" sz="4000">
                <a:solidFill>
                  <a:srgbClr val="000000"/>
                </a:solidFill>
                <a:effectLst>
                  <a:outerShdw blurRad="38100" dist="38100" dir="2700000" algn="tl">
                    <a:srgbClr val="FFFFFF"/>
                  </a:outerShdw>
                </a:effectLst>
                <a:latin typeface="Abadi MT Condensed Extra Bold" charset="0"/>
              </a:rPr>
              <a:t>Conversation</a:t>
            </a:r>
          </a:p>
          <a:p>
            <a:pPr eaLnBrk="1" hangingPunct="1">
              <a:defRPr/>
            </a:pPr>
            <a:r>
              <a:rPr lang="en-US" sz="4000">
                <a:solidFill>
                  <a:srgbClr val="000000"/>
                </a:solidFill>
                <a:effectLst>
                  <a:outerShdw blurRad="38100" dist="38100" dir="2700000" algn="tl">
                    <a:srgbClr val="FFFFFF"/>
                  </a:outerShdw>
                </a:effectLst>
                <a:latin typeface="Abadi MT Condensed Extra Bold" charset="0"/>
              </a:rPr>
              <a:t>Detention</a:t>
            </a:r>
          </a:p>
          <a:p>
            <a:pPr eaLnBrk="1" hangingPunct="1">
              <a:defRPr/>
            </a:pPr>
            <a:r>
              <a:rPr lang="en-US" sz="4000">
                <a:solidFill>
                  <a:srgbClr val="000000"/>
                </a:solidFill>
                <a:effectLst>
                  <a:outerShdw blurRad="38100" dist="38100" dir="2700000" algn="tl">
                    <a:srgbClr val="FFFFFF"/>
                  </a:outerShdw>
                </a:effectLst>
                <a:latin typeface="Abadi MT Condensed Extra Bold" charset="0"/>
              </a:rPr>
              <a:t>Arrest</a:t>
            </a:r>
            <a:endParaRPr lang="en-US" sz="4000">
              <a:solidFill>
                <a:srgbClr val="000000"/>
              </a:solidFill>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0723" name="Rectangle 2"/>
          <p:cNvSpPr>
            <a:spLocks noGrp="1" noChangeArrowheads="1"/>
          </p:cNvSpPr>
          <p:nvPr>
            <p:ph type="title"/>
          </p:nvPr>
        </p:nvSpPr>
        <p:spPr>
          <a:xfrm>
            <a:off x="685800" y="228600"/>
            <a:ext cx="7772400" cy="1143000"/>
          </a:xfrm>
        </p:spPr>
        <p:txBody>
          <a:bodyPr/>
          <a:lstStyle/>
          <a:p>
            <a:pPr eaLnBrk="1" hangingPunct="1"/>
            <a:r>
              <a:rPr lang="en-US" b="1" dirty="0" smtClean="0">
                <a:solidFill>
                  <a:srgbClr val="161616"/>
                </a:solidFill>
                <a:latin typeface="Abadi MT Condensed Extra Bold" charset="0"/>
              </a:rPr>
              <a:t>Tips for interacting with cops:</a:t>
            </a:r>
            <a:endParaRPr lang="en-US" b="1" dirty="0">
              <a:solidFill>
                <a:srgbClr val="161616"/>
              </a:solidFill>
            </a:endParaRPr>
          </a:p>
        </p:txBody>
      </p:sp>
      <p:sp>
        <p:nvSpPr>
          <p:cNvPr id="30724" name="Rectangle 3"/>
          <p:cNvSpPr>
            <a:spLocks noGrp="1" noChangeArrowheads="1"/>
          </p:cNvSpPr>
          <p:nvPr>
            <p:ph type="body" idx="1"/>
          </p:nvPr>
        </p:nvSpPr>
        <p:spPr>
          <a:xfrm>
            <a:off x="381000" y="1447800"/>
            <a:ext cx="8382000" cy="4800600"/>
          </a:xfrm>
        </p:spPr>
        <p:txBody>
          <a:bodyPr/>
          <a:lstStyle/>
          <a:p>
            <a:pPr eaLnBrk="1" hangingPunct="1">
              <a:lnSpc>
                <a:spcPct val="90000"/>
              </a:lnSpc>
            </a:pPr>
            <a:r>
              <a:rPr lang="en-US" b="1" i="1" dirty="0" smtClean="0">
                <a:solidFill>
                  <a:srgbClr val="000000"/>
                </a:solidFill>
                <a:latin typeface="Abadi MT Condensed Extra Bold" charset="0"/>
              </a:rPr>
              <a:t>Try and keep your hands visible at all times </a:t>
            </a:r>
          </a:p>
          <a:p>
            <a:pPr eaLnBrk="1" hangingPunct="1">
              <a:lnSpc>
                <a:spcPct val="90000"/>
              </a:lnSpc>
            </a:pPr>
            <a:r>
              <a:rPr lang="en-US" dirty="0" smtClean="0">
                <a:solidFill>
                  <a:srgbClr val="000000"/>
                </a:solidFill>
                <a:latin typeface="Abadi MT Condensed Extra Bold" charset="0"/>
              </a:rPr>
              <a:t>Try to stay in well-lit places with witnesses if possible.</a:t>
            </a:r>
            <a:endParaRPr lang="en-US" dirty="0">
              <a:solidFill>
                <a:srgbClr val="000000"/>
              </a:solidFill>
              <a:latin typeface="Abadi MT Condensed Extra Bold" charset="0"/>
            </a:endParaRPr>
          </a:p>
          <a:p>
            <a:pPr eaLnBrk="1" hangingPunct="1">
              <a:lnSpc>
                <a:spcPct val="90000"/>
              </a:lnSpc>
            </a:pPr>
            <a:r>
              <a:rPr lang="en-US" dirty="0" smtClean="0">
                <a:solidFill>
                  <a:srgbClr val="000000"/>
                </a:solidFill>
                <a:latin typeface="Abadi MT Condensed Extra Bold" charset="0"/>
              </a:rPr>
              <a:t>You are probably being recorded by cop, especially if you end up inside cop car.</a:t>
            </a:r>
          </a:p>
          <a:p>
            <a:pPr eaLnBrk="1" hangingPunct="1">
              <a:lnSpc>
                <a:spcPct val="90000"/>
              </a:lnSpc>
            </a:pPr>
            <a:r>
              <a:rPr lang="en-US" dirty="0" smtClean="0">
                <a:solidFill>
                  <a:srgbClr val="000000"/>
                </a:solidFill>
                <a:latin typeface="Abadi MT Condensed Extra Bold" charset="0"/>
              </a:rPr>
              <a:t>You have the right to video or audio tape police in public as long as you tell them you are recording, and you are not interfering with an investigation.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0723" name="Rectangle 2"/>
          <p:cNvSpPr>
            <a:spLocks noGrp="1" noChangeArrowheads="1"/>
          </p:cNvSpPr>
          <p:nvPr>
            <p:ph type="title"/>
          </p:nvPr>
        </p:nvSpPr>
        <p:spPr>
          <a:xfrm>
            <a:off x="685800" y="228600"/>
            <a:ext cx="7772400" cy="1143000"/>
          </a:xfrm>
        </p:spPr>
        <p:txBody>
          <a:bodyPr/>
          <a:lstStyle/>
          <a:p>
            <a:pPr eaLnBrk="1" hangingPunct="1"/>
            <a:r>
              <a:rPr lang="en-US" b="1">
                <a:solidFill>
                  <a:srgbClr val="161616"/>
                </a:solidFill>
                <a:latin typeface="Abadi MT Condensed Extra Bold" charset="0"/>
              </a:rPr>
              <a:t>Conversation:</a:t>
            </a:r>
            <a:endParaRPr lang="en-US" b="1">
              <a:solidFill>
                <a:srgbClr val="161616"/>
              </a:solidFill>
            </a:endParaRPr>
          </a:p>
        </p:txBody>
      </p:sp>
      <p:sp>
        <p:nvSpPr>
          <p:cNvPr id="30724" name="Rectangle 3"/>
          <p:cNvSpPr>
            <a:spLocks noGrp="1" noChangeArrowheads="1"/>
          </p:cNvSpPr>
          <p:nvPr>
            <p:ph type="body" idx="1"/>
          </p:nvPr>
        </p:nvSpPr>
        <p:spPr>
          <a:xfrm>
            <a:off x="228600" y="1524000"/>
            <a:ext cx="8382000" cy="4800600"/>
          </a:xfrm>
        </p:spPr>
        <p:txBody>
          <a:bodyPr/>
          <a:lstStyle/>
          <a:p>
            <a:pPr eaLnBrk="1" hangingPunct="1">
              <a:lnSpc>
                <a:spcPct val="90000"/>
              </a:lnSpc>
            </a:pPr>
            <a:r>
              <a:rPr lang="en-US" b="1" i="1" dirty="0">
                <a:solidFill>
                  <a:srgbClr val="000000"/>
                </a:solidFill>
                <a:latin typeface="Abadi MT Condensed Extra Bold" charset="0"/>
              </a:rPr>
              <a:t>You are under no legal obligation to have a conversation with the police, FBI, ICE, TSA or investigator</a:t>
            </a:r>
            <a:r>
              <a:rPr lang="en-US" dirty="0">
                <a:solidFill>
                  <a:srgbClr val="000000"/>
                </a:solidFill>
                <a:latin typeface="Abadi MT Condensed Extra Bold" charset="0"/>
              </a:rPr>
              <a:t>. If you agree to talk to them, you will very likely </a:t>
            </a:r>
            <a:r>
              <a:rPr lang="en-US" i="1" dirty="0">
                <a:solidFill>
                  <a:srgbClr val="000000"/>
                </a:solidFill>
                <a:latin typeface="Abadi MT Condensed Extra Bold" charset="0"/>
              </a:rPr>
              <a:t>give</a:t>
            </a:r>
            <a:r>
              <a:rPr lang="en-US" dirty="0">
                <a:solidFill>
                  <a:srgbClr val="000000"/>
                </a:solidFill>
                <a:latin typeface="Abadi MT Condensed Extra Bold" charset="0"/>
              </a:rPr>
              <a:t> them the very information they need to arrest you or prosecute you or someone else.</a:t>
            </a:r>
          </a:p>
          <a:p>
            <a:pPr eaLnBrk="1" hangingPunct="1">
              <a:lnSpc>
                <a:spcPct val="90000"/>
              </a:lnSpc>
            </a:pPr>
            <a:r>
              <a:rPr lang="en-US" dirty="0">
                <a:solidFill>
                  <a:srgbClr val="000000"/>
                </a:solidFill>
                <a:latin typeface="Abadi MT Condensed Extra Bold" charset="0"/>
              </a:rPr>
              <a:t>Your best bet is to </a:t>
            </a:r>
            <a:r>
              <a:rPr lang="en-US" b="1" i="1" dirty="0">
                <a:solidFill>
                  <a:srgbClr val="000000"/>
                </a:solidFill>
                <a:latin typeface="Abadi MT Condensed Extra Bold" charset="0"/>
              </a:rPr>
              <a:t>politely but firmly</a:t>
            </a:r>
            <a:r>
              <a:rPr lang="en-US" dirty="0">
                <a:solidFill>
                  <a:srgbClr val="000000"/>
                </a:solidFill>
                <a:latin typeface="Abadi MT Condensed Extra Bold" charset="0"/>
              </a:rPr>
              <a:t> refuse to speak to them. Always make your refusal to speak to them </a:t>
            </a:r>
            <a:r>
              <a:rPr lang="en-US" b="1" i="1" dirty="0">
                <a:solidFill>
                  <a:srgbClr val="000000"/>
                </a:solidFill>
                <a:latin typeface="Abadi MT Condensed Extra Bold" charset="0"/>
              </a:rPr>
              <a:t>clear</a:t>
            </a:r>
            <a:r>
              <a:rPr lang="en-US" dirty="0">
                <a:solidFill>
                  <a:srgbClr val="000000"/>
                </a:solidFill>
                <a:latin typeface="Abadi MT Condensed Extra Bold" charset="0"/>
              </a:rPr>
              <a:t>, in words, as opposed to simply shaking your head</a:t>
            </a:r>
            <a:r>
              <a:rPr lang="en-US" dirty="0" smtClean="0">
                <a:solidFill>
                  <a:srgbClr val="000000"/>
                </a:solidFill>
                <a:latin typeface="Abadi MT Condensed Extra Bold" charset="0"/>
              </a:rPr>
              <a:t>.</a:t>
            </a:r>
          </a:p>
          <a:p>
            <a:pPr eaLnBrk="1" hangingPunct="1">
              <a:lnSpc>
                <a:spcPct val="90000"/>
              </a:lnSpc>
            </a:pPr>
            <a:r>
              <a:rPr lang="en-US" dirty="0" smtClean="0">
                <a:solidFill>
                  <a:srgbClr val="FF0000"/>
                </a:solidFill>
                <a:latin typeface="Abadi MT Condensed Extra Bold" charset="0"/>
              </a:rPr>
              <a:t>Am I being detained?  Am I free to go?</a:t>
            </a:r>
            <a:endParaRPr lang="en-US" dirty="0">
              <a:solidFill>
                <a:srgbClr val="FF0000"/>
              </a:solidFill>
            </a:endParaRPr>
          </a:p>
        </p:txBody>
      </p:sp>
    </p:spTree>
    <p:extLst>
      <p:ext uri="{BB962C8B-B14F-4D97-AF65-F5344CB8AC3E}">
        <p14:creationId xmlns:p14="http://schemas.microsoft.com/office/powerpoint/2010/main" val="121806199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2771" name="Rectangle 2"/>
          <p:cNvSpPr>
            <a:spLocks noGrp="1" noChangeArrowheads="1"/>
          </p:cNvSpPr>
          <p:nvPr>
            <p:ph type="title"/>
          </p:nvPr>
        </p:nvSpPr>
        <p:spPr>
          <a:xfrm>
            <a:off x="685800" y="228600"/>
            <a:ext cx="7772400" cy="914400"/>
          </a:xfrm>
        </p:spPr>
        <p:txBody>
          <a:bodyPr/>
          <a:lstStyle/>
          <a:p>
            <a:pPr eaLnBrk="1" hangingPunct="1"/>
            <a:r>
              <a:rPr lang="en-US" b="1" dirty="0">
                <a:solidFill>
                  <a:srgbClr val="000000"/>
                </a:solidFill>
                <a:latin typeface="Abadi MT Condensed Extra Bold" charset="0"/>
              </a:rPr>
              <a:t>Detention:</a:t>
            </a:r>
          </a:p>
        </p:txBody>
      </p:sp>
      <p:sp>
        <p:nvSpPr>
          <p:cNvPr id="32772" name="Rectangle 3"/>
          <p:cNvSpPr>
            <a:spLocks noGrp="1" noChangeArrowheads="1"/>
          </p:cNvSpPr>
          <p:nvPr>
            <p:ph type="body" idx="1"/>
          </p:nvPr>
        </p:nvSpPr>
        <p:spPr>
          <a:xfrm>
            <a:off x="685800" y="1143000"/>
            <a:ext cx="8077200" cy="5562600"/>
          </a:xfrm>
        </p:spPr>
        <p:txBody>
          <a:bodyPr/>
          <a:lstStyle/>
          <a:p>
            <a:pPr eaLnBrk="1" hangingPunct="1"/>
            <a:r>
              <a:rPr lang="en-US" dirty="0">
                <a:solidFill>
                  <a:srgbClr val="000000"/>
                </a:solidFill>
                <a:latin typeface="Abadi MT Condensed Extra Bold" charset="0"/>
              </a:rPr>
              <a:t>A Police officer may </a:t>
            </a:r>
            <a:r>
              <a:rPr lang="en-US" i="1" dirty="0">
                <a:solidFill>
                  <a:srgbClr val="000000"/>
                </a:solidFill>
                <a:latin typeface="Abadi MT Condensed Extra Bold" charset="0"/>
              </a:rPr>
              <a:t>only</a:t>
            </a:r>
            <a:r>
              <a:rPr lang="en-US" dirty="0">
                <a:solidFill>
                  <a:srgbClr val="000000"/>
                </a:solidFill>
                <a:latin typeface="Abadi MT Condensed Extra Bold" charset="0"/>
              </a:rPr>
              <a:t> detain you if he or she has a</a:t>
            </a:r>
            <a:r>
              <a:rPr lang="en-US" i="1" dirty="0">
                <a:solidFill>
                  <a:srgbClr val="000000"/>
                </a:solidFill>
                <a:latin typeface="Abadi MT Condensed Extra Bold" charset="0"/>
              </a:rPr>
              <a:t> reasonable suspicion that you are involved in a crime</a:t>
            </a:r>
            <a:r>
              <a:rPr lang="en-US" dirty="0">
                <a:solidFill>
                  <a:srgbClr val="000000"/>
                </a:solidFill>
                <a:latin typeface="Abadi MT Condensed Extra Bold" charset="0"/>
              </a:rPr>
              <a:t>. </a:t>
            </a:r>
          </a:p>
          <a:p>
            <a:pPr eaLnBrk="1" hangingPunct="1"/>
            <a:r>
              <a:rPr lang="en-US" dirty="0">
                <a:solidFill>
                  <a:srgbClr val="000000"/>
                </a:solidFill>
                <a:latin typeface="Abadi MT Condensed Extra Bold" charset="0"/>
              </a:rPr>
              <a:t>“Reasonable suspicion” </a:t>
            </a:r>
            <a:r>
              <a:rPr lang="en-US" i="1" dirty="0">
                <a:solidFill>
                  <a:srgbClr val="000000"/>
                </a:solidFill>
                <a:latin typeface="Abadi MT Condensed Extra Bold" charset="0"/>
              </a:rPr>
              <a:t>must be more than a mere hunch</a:t>
            </a:r>
            <a:r>
              <a:rPr lang="en-US" dirty="0">
                <a:solidFill>
                  <a:srgbClr val="000000"/>
                </a:solidFill>
                <a:latin typeface="Abadi MT Condensed Extra Bold" charset="0"/>
              </a:rPr>
              <a:t>. </a:t>
            </a:r>
          </a:p>
          <a:p>
            <a:pPr eaLnBrk="1" hangingPunct="1"/>
            <a:r>
              <a:rPr lang="en-US" dirty="0">
                <a:solidFill>
                  <a:srgbClr val="000000"/>
                </a:solidFill>
                <a:latin typeface="Abadi MT Condensed Extra Bold" charset="0"/>
              </a:rPr>
              <a:t>Police must be able to put their “reasonable suspicion” into words. Under the law, this is called the “articulable suspicion” provision. </a:t>
            </a:r>
            <a:endParaRPr lang="en-US" dirty="0" smtClean="0">
              <a:solidFill>
                <a:srgbClr val="000000"/>
              </a:solidFill>
              <a:latin typeface="Abadi MT Condensed Extra Bold" charset="0"/>
            </a:endParaRPr>
          </a:p>
          <a:p>
            <a:pPr eaLnBrk="1" hangingPunct="1"/>
            <a:r>
              <a:rPr lang="en-US" dirty="0" smtClean="0">
                <a:solidFill>
                  <a:srgbClr val="FF0000"/>
                </a:solidFill>
                <a:latin typeface="Abadi MT Condensed Extra Bold" charset="0"/>
              </a:rPr>
              <a:t>Am I being detained?  Why? </a:t>
            </a:r>
          </a:p>
          <a:p>
            <a:pPr eaLnBrk="1" hangingPunct="1"/>
            <a:r>
              <a:rPr lang="en-US" dirty="0" smtClean="0">
                <a:solidFill>
                  <a:srgbClr val="FF0000"/>
                </a:solidFill>
                <a:latin typeface="Abadi MT Condensed Extra Bold" charset="0"/>
              </a:rPr>
              <a:t>I DON’T CONSENT (to this search).</a:t>
            </a:r>
            <a:endParaRPr lang="en-US" dirty="0">
              <a:solidFill>
                <a:srgbClr val="FF0000"/>
              </a:solidFill>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4819" name="Rectangle 2"/>
          <p:cNvSpPr>
            <a:spLocks noGrp="1" noChangeArrowheads="1"/>
          </p:cNvSpPr>
          <p:nvPr>
            <p:ph type="title"/>
          </p:nvPr>
        </p:nvSpPr>
        <p:spPr>
          <a:xfrm>
            <a:off x="609600" y="152400"/>
            <a:ext cx="7848600" cy="1295400"/>
          </a:xfrm>
        </p:spPr>
        <p:txBody>
          <a:bodyPr/>
          <a:lstStyle/>
          <a:p>
            <a:pPr eaLnBrk="1" hangingPunct="1"/>
            <a:r>
              <a:rPr lang="en-US" b="1" dirty="0">
                <a:solidFill>
                  <a:srgbClr val="161616"/>
                </a:solidFill>
                <a:latin typeface="Abadi MT Condensed Extra Bold" charset="0"/>
              </a:rPr>
              <a:t>What to do if you are stopped by the police</a:t>
            </a:r>
            <a:endParaRPr lang="en-US" dirty="0">
              <a:solidFill>
                <a:srgbClr val="161616"/>
              </a:solidFill>
              <a:latin typeface="Abadi MT Condensed Extra Bold" charset="0"/>
            </a:endParaRPr>
          </a:p>
        </p:txBody>
      </p:sp>
      <p:sp>
        <p:nvSpPr>
          <p:cNvPr id="34820" name="Rectangle 3"/>
          <p:cNvSpPr>
            <a:spLocks noGrp="1" noChangeArrowheads="1"/>
          </p:cNvSpPr>
          <p:nvPr>
            <p:ph type="body" idx="1"/>
          </p:nvPr>
        </p:nvSpPr>
        <p:spPr>
          <a:xfrm>
            <a:off x="228600" y="1600200"/>
            <a:ext cx="8686800" cy="4572000"/>
          </a:xfrm>
        </p:spPr>
        <p:txBody>
          <a:bodyPr/>
          <a:lstStyle/>
          <a:p>
            <a:pPr eaLnBrk="1" hangingPunct="1">
              <a:lnSpc>
                <a:spcPct val="90000"/>
              </a:lnSpc>
            </a:pPr>
            <a:r>
              <a:rPr lang="en-US" dirty="0" smtClean="0">
                <a:solidFill>
                  <a:srgbClr val="161616"/>
                </a:solidFill>
                <a:latin typeface="Abadi MT Condensed Extra Bold" charset="0"/>
              </a:rPr>
              <a:t>Remember!  What you say can and will be used against you.  </a:t>
            </a:r>
            <a:r>
              <a:rPr lang="en-US" b="1" i="1" dirty="0" smtClean="0">
                <a:solidFill>
                  <a:srgbClr val="161616"/>
                </a:solidFill>
                <a:latin typeface="Abadi MT Condensed Extra Bold" charset="0"/>
              </a:rPr>
              <a:t>Stay calm and in control of your words and actions</a:t>
            </a:r>
            <a:r>
              <a:rPr lang="en-US" b="1" dirty="0" smtClean="0">
                <a:solidFill>
                  <a:srgbClr val="161616"/>
                </a:solidFill>
                <a:latin typeface="Abadi MT Condensed Extra Bold" charset="0"/>
              </a:rPr>
              <a:t>.</a:t>
            </a:r>
            <a:r>
              <a:rPr lang="en-US" dirty="0" smtClean="0">
                <a:solidFill>
                  <a:srgbClr val="161616"/>
                </a:solidFill>
                <a:latin typeface="Abadi MT Condensed Extra Bold" charset="0"/>
              </a:rPr>
              <a:t>  Avoid arguing with the police but firmly assert your rights.</a:t>
            </a:r>
          </a:p>
          <a:p>
            <a:pPr eaLnBrk="1" hangingPunct="1">
              <a:lnSpc>
                <a:spcPct val="90000"/>
              </a:lnSpc>
            </a:pPr>
            <a:r>
              <a:rPr lang="en-US" sz="2800" b="1" i="1" dirty="0" smtClean="0">
                <a:solidFill>
                  <a:srgbClr val="161616"/>
                </a:solidFill>
                <a:latin typeface="Abadi MT Condensed Extra Bold" charset="0"/>
              </a:rPr>
              <a:t>Never run or physically resist</a:t>
            </a:r>
            <a:r>
              <a:rPr lang="en-US" sz="2800" dirty="0" smtClean="0">
                <a:solidFill>
                  <a:srgbClr val="161616"/>
                </a:solidFill>
                <a:latin typeface="Abadi MT Condensed Extra Bold" charset="0"/>
              </a:rPr>
              <a:t> even if you think that the stop is unreasonable or unlawful.  </a:t>
            </a:r>
          </a:p>
          <a:p>
            <a:pPr eaLnBrk="1" hangingPunct="1">
              <a:lnSpc>
                <a:spcPct val="90000"/>
              </a:lnSpc>
            </a:pPr>
            <a:r>
              <a:rPr lang="en-US" sz="2800" b="1" i="1" dirty="0" smtClean="0">
                <a:solidFill>
                  <a:srgbClr val="161616"/>
                </a:solidFill>
                <a:latin typeface="Abadi MT Condensed Extra Bold" charset="0"/>
              </a:rPr>
              <a:t>Ask if you are free to leave</a:t>
            </a:r>
            <a:r>
              <a:rPr lang="en-US" sz="2800" dirty="0" smtClean="0">
                <a:solidFill>
                  <a:srgbClr val="161616"/>
                </a:solidFill>
                <a:latin typeface="Abadi MT Condensed Extra Bold" charset="0"/>
              </a:rPr>
              <a:t>; if they say yes, do so.  You are not required to provide identification If they are not detaining you (unless you are the driver of a motor vehicle). </a:t>
            </a:r>
          </a:p>
          <a:p>
            <a:pPr eaLnBrk="1" hangingPunct="1">
              <a:lnSpc>
                <a:spcPct val="90000"/>
              </a:lnSpc>
            </a:pPr>
            <a:r>
              <a:rPr lang="en-US" dirty="0" smtClean="0">
                <a:solidFill>
                  <a:srgbClr val="FF0000"/>
                </a:solidFill>
                <a:latin typeface="Abadi MT Condensed Extra Bold" charset="0"/>
              </a:rPr>
              <a:t>NEVER CONSENT TO A SEARCH!!!</a:t>
            </a:r>
            <a:endParaRPr lang="en-US" dirty="0">
              <a:solidFill>
                <a:srgbClr val="FF0000"/>
              </a:solidFill>
              <a:latin typeface="Abadi MT Condensed Extra Bold" charset="0"/>
            </a:endParaRPr>
          </a:p>
          <a:p>
            <a:pPr eaLnBrk="1" hangingPunct="1">
              <a:lnSpc>
                <a:spcPct val="90000"/>
              </a:lnSpc>
            </a:pPr>
            <a:endParaRPr lang="en-US" dirty="0" smtClean="0">
              <a:solidFill>
                <a:srgbClr val="161616"/>
              </a:solidFill>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6867" name="Rectangle 2"/>
          <p:cNvSpPr>
            <a:spLocks noGrp="1" noChangeArrowheads="1"/>
          </p:cNvSpPr>
          <p:nvPr>
            <p:ph type="title"/>
          </p:nvPr>
        </p:nvSpPr>
        <p:spPr>
          <a:xfrm>
            <a:off x="609600" y="304800"/>
            <a:ext cx="7772400" cy="1143000"/>
          </a:xfrm>
        </p:spPr>
        <p:txBody>
          <a:bodyPr/>
          <a:lstStyle/>
          <a:p>
            <a:pPr eaLnBrk="1" hangingPunct="1"/>
            <a:r>
              <a:rPr lang="en-US" b="1" smtClean="0">
                <a:solidFill>
                  <a:srgbClr val="161616"/>
                </a:solidFill>
                <a:latin typeface="Abadi MT Condensed Extra Bold" charset="0"/>
              </a:rPr>
              <a:t>If you are not free to go, ask why you are being detained</a:t>
            </a:r>
            <a:r>
              <a:rPr lang="en-US" smtClean="0">
                <a:solidFill>
                  <a:srgbClr val="161616"/>
                </a:solidFill>
                <a:latin typeface="Abadi MT Condensed Extra Bold" charset="0"/>
              </a:rPr>
              <a:t> </a:t>
            </a:r>
          </a:p>
        </p:txBody>
      </p:sp>
      <p:sp>
        <p:nvSpPr>
          <p:cNvPr id="36868" name="Rectangle 3"/>
          <p:cNvSpPr>
            <a:spLocks noGrp="1" noChangeArrowheads="1"/>
          </p:cNvSpPr>
          <p:nvPr>
            <p:ph type="body" idx="1"/>
          </p:nvPr>
        </p:nvSpPr>
        <p:spPr>
          <a:xfrm>
            <a:off x="76200" y="1600200"/>
            <a:ext cx="8915400" cy="5105400"/>
          </a:xfrm>
        </p:spPr>
        <p:txBody>
          <a:bodyPr/>
          <a:lstStyle/>
          <a:p>
            <a:pPr eaLnBrk="1" hangingPunct="1"/>
            <a:r>
              <a:rPr lang="en-US" sz="2900" dirty="0">
                <a:solidFill>
                  <a:srgbClr val="161616"/>
                </a:solidFill>
                <a:latin typeface="Abadi MT Condensed Extra Bold" charset="0"/>
              </a:rPr>
              <a:t>You </a:t>
            </a:r>
            <a:r>
              <a:rPr lang="en-US" sz="2900" b="1" i="1" dirty="0">
                <a:solidFill>
                  <a:srgbClr val="161616"/>
                </a:solidFill>
                <a:latin typeface="Abadi MT Condensed Extra Bold" charset="0"/>
              </a:rPr>
              <a:t>must provide name, address and D.O.B.</a:t>
            </a:r>
            <a:r>
              <a:rPr lang="en-US" sz="2900" dirty="0">
                <a:solidFill>
                  <a:srgbClr val="161616"/>
                </a:solidFill>
                <a:latin typeface="Abadi MT Condensed Extra Bold" charset="0"/>
              </a:rPr>
              <a:t> if detained but are </a:t>
            </a:r>
            <a:r>
              <a:rPr lang="en-US" sz="2900" b="1" i="1" dirty="0">
                <a:solidFill>
                  <a:srgbClr val="161616"/>
                </a:solidFill>
                <a:latin typeface="Abadi MT Condensed Extra Bold" charset="0"/>
              </a:rPr>
              <a:t>not required to say anything else</a:t>
            </a:r>
            <a:r>
              <a:rPr lang="en-US" sz="2900" dirty="0">
                <a:solidFill>
                  <a:srgbClr val="161616"/>
                </a:solidFill>
                <a:latin typeface="Abadi MT Condensed Extra Bold" charset="0"/>
              </a:rPr>
              <a:t>.  It is a crime to give a false name. Police must I.D. their name, agency, and badge number.</a:t>
            </a:r>
          </a:p>
          <a:p>
            <a:pPr eaLnBrk="1" hangingPunct="1"/>
            <a:r>
              <a:rPr lang="en-US" sz="2900" dirty="0">
                <a:solidFill>
                  <a:srgbClr val="161616"/>
                </a:solidFill>
                <a:latin typeface="Abadi MT Condensed Extra Bold" charset="0"/>
              </a:rPr>
              <a:t>You may be patted down and any possessions within your reach may be searched if police reasonably suspect you pose an imminent threat of serious physical injury.</a:t>
            </a:r>
          </a:p>
          <a:p>
            <a:pPr eaLnBrk="1" hangingPunct="1"/>
            <a:r>
              <a:rPr lang="en-US" sz="2900" b="1" dirty="0">
                <a:solidFill>
                  <a:srgbClr val="161616"/>
                </a:solidFill>
                <a:latin typeface="Abadi MT Condensed Extra Bold" charset="0"/>
              </a:rPr>
              <a:t>Write down everything you can remember</a:t>
            </a:r>
            <a:r>
              <a:rPr lang="en-US" sz="2900" dirty="0">
                <a:solidFill>
                  <a:srgbClr val="161616"/>
                </a:solidFill>
                <a:latin typeface="Abadi MT Condensed Extra Bold" charset="0"/>
              </a:rPr>
              <a:t> about the police interaction  including officers’ names and badge numbers</a:t>
            </a:r>
            <a:r>
              <a:rPr lang="en-US" sz="2900" dirty="0" smtClean="0">
                <a:solidFill>
                  <a:srgbClr val="161616"/>
                </a:solidFill>
                <a:latin typeface="Abadi MT Condensed Extra Bold" charset="0"/>
              </a:rPr>
              <a:t>.</a:t>
            </a:r>
          </a:p>
          <a:p>
            <a:pPr eaLnBrk="1" hangingPunct="1"/>
            <a:r>
              <a:rPr lang="en-US" sz="2900" dirty="0" smtClean="0">
                <a:solidFill>
                  <a:srgbClr val="161616"/>
                </a:solidFill>
                <a:latin typeface="Abadi MT Condensed Extra Bold" charset="0"/>
              </a:rPr>
              <a:t>DON’T CONSENT TO ANY SEARCHES</a:t>
            </a:r>
            <a:endParaRPr lang="en-US" sz="2900" dirty="0">
              <a:solidFill>
                <a:srgbClr val="161616"/>
              </a:solidFill>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badi MT Condensed Extra Bold"/>
                <a:cs typeface="Abadi MT Condensed Extra Bold"/>
              </a:rPr>
              <a:t>Cops Can Lie or Trick You</a:t>
            </a:r>
            <a:endParaRPr lang="en-US" b="1" dirty="0">
              <a:latin typeface="Abadi MT Condensed Extra Bold"/>
              <a:cs typeface="Abadi MT Condensed Extra Bold"/>
            </a:endParaRPr>
          </a:p>
        </p:txBody>
      </p:sp>
      <p:sp>
        <p:nvSpPr>
          <p:cNvPr id="3" name="Content Placeholder 2"/>
          <p:cNvSpPr>
            <a:spLocks noGrp="1"/>
          </p:cNvSpPr>
          <p:nvPr>
            <p:ph idx="1"/>
          </p:nvPr>
        </p:nvSpPr>
        <p:spPr/>
        <p:txBody>
          <a:bodyPr/>
          <a:lstStyle/>
          <a:p>
            <a:r>
              <a:rPr lang="en-US" b="1" dirty="0" smtClean="0">
                <a:latin typeface="Abadi MT Condensed Extra Bold"/>
                <a:cs typeface="Abadi MT Condensed Extra Bold"/>
              </a:rPr>
              <a:t>The police ARE allowed to lie to you or misinform you.  Don’t be fooled.</a:t>
            </a:r>
          </a:p>
          <a:p>
            <a:r>
              <a:rPr lang="en-US" b="1" dirty="0" smtClean="0">
                <a:latin typeface="Abadi MT Condensed Extra Bold"/>
                <a:cs typeface="Abadi MT Condensed Extra Bold"/>
              </a:rPr>
              <a:t>Many times they will promise you that your situation will be easier if you fully cooperate or tell them what they want to know, but they do not have to follow through on their promises.</a:t>
            </a:r>
            <a:endParaRPr lang="en-US" b="1" dirty="0">
              <a:latin typeface="Abadi MT Condensed Extra Bold"/>
              <a:cs typeface="Abadi MT Condensed Extra Bo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8915" name="Rectangle 2"/>
          <p:cNvSpPr>
            <a:spLocks noGrp="1" noChangeArrowheads="1"/>
          </p:cNvSpPr>
          <p:nvPr>
            <p:ph type="title"/>
          </p:nvPr>
        </p:nvSpPr>
        <p:spPr>
          <a:xfrm>
            <a:off x="685800" y="457200"/>
            <a:ext cx="7772400" cy="1143000"/>
          </a:xfrm>
        </p:spPr>
        <p:txBody>
          <a:bodyPr/>
          <a:lstStyle/>
          <a:p>
            <a:pPr eaLnBrk="1" hangingPunct="1"/>
            <a:r>
              <a:rPr lang="en-US" b="1" smtClean="0">
                <a:solidFill>
                  <a:srgbClr val="161616"/>
                </a:solidFill>
                <a:latin typeface="Abadi MT Condensed Extra Bold" charset="0"/>
              </a:rPr>
              <a:t>Am I Under Arrest?</a:t>
            </a:r>
          </a:p>
        </p:txBody>
      </p:sp>
      <p:sp>
        <p:nvSpPr>
          <p:cNvPr id="38916" name="Rectangle 3"/>
          <p:cNvSpPr>
            <a:spLocks noGrp="1" noChangeArrowheads="1"/>
          </p:cNvSpPr>
          <p:nvPr>
            <p:ph type="body" idx="1"/>
          </p:nvPr>
        </p:nvSpPr>
        <p:spPr>
          <a:xfrm>
            <a:off x="457200" y="1676400"/>
            <a:ext cx="8229600" cy="4419600"/>
          </a:xfrm>
        </p:spPr>
        <p:txBody>
          <a:bodyPr/>
          <a:lstStyle/>
          <a:p>
            <a:pPr eaLnBrk="1" hangingPunct="1"/>
            <a:r>
              <a:rPr lang="en-US" b="1" dirty="0" smtClean="0">
                <a:solidFill>
                  <a:srgbClr val="161616"/>
                </a:solidFill>
                <a:latin typeface="Abadi MT Condensed Extra Bold" charset="0"/>
              </a:rPr>
              <a:t>The police cannot move you</a:t>
            </a:r>
            <a:r>
              <a:rPr lang="en-US" dirty="0" smtClean="0">
                <a:solidFill>
                  <a:srgbClr val="161616"/>
                </a:solidFill>
                <a:latin typeface="Abadi MT Condensed Extra Bold" charset="0"/>
              </a:rPr>
              <a:t> unless you are under arrest </a:t>
            </a:r>
          </a:p>
          <a:p>
            <a:pPr eaLnBrk="1" hangingPunct="1"/>
            <a:r>
              <a:rPr lang="en-US" b="1" dirty="0" smtClean="0">
                <a:solidFill>
                  <a:srgbClr val="161616"/>
                </a:solidFill>
                <a:latin typeface="Abadi MT Condensed Extra Bold" charset="0"/>
              </a:rPr>
              <a:t>If you are arrested, immediately ask for a lawyer.  Do not respond to any police inquiries.</a:t>
            </a:r>
          </a:p>
          <a:p>
            <a:pPr eaLnBrk="1" hangingPunct="1"/>
            <a:r>
              <a:rPr lang="en-US" dirty="0" smtClean="0">
                <a:solidFill>
                  <a:srgbClr val="161616"/>
                </a:solidFill>
                <a:latin typeface="Abadi MT Condensed Extra Bold" charset="0"/>
              </a:rPr>
              <a:t>&lt;18 has the same rights, but normally only released from jail to parent/guardian.</a:t>
            </a:r>
          </a:p>
          <a:p>
            <a:pPr eaLnBrk="1" hangingPunct="1"/>
            <a:r>
              <a:rPr lang="en-US" dirty="0" smtClean="0">
                <a:solidFill>
                  <a:srgbClr val="161616"/>
                </a:solidFill>
                <a:latin typeface="Abadi MT Condensed Extra Bold" charset="0"/>
              </a:rPr>
              <a:t>If you are injured, seek medical attention and take photographs.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9" descr="TransparentLogo"/>
          <p:cNvPicPr>
            <a:picLocks noChangeAspect="1" noChangeArrowheads="1"/>
          </p:cNvPicPr>
          <p:nvPr/>
        </p:nvPicPr>
        <p:blipFill>
          <a:blip r:embed="rId3"/>
          <a:srcRect/>
          <a:stretch>
            <a:fillRect/>
          </a:stretch>
        </p:blipFill>
        <p:spPr bwMode="auto">
          <a:xfrm>
            <a:off x="0" y="76200"/>
            <a:ext cx="9144000" cy="6837363"/>
          </a:xfrm>
          <a:prstGeom prst="rect">
            <a:avLst/>
          </a:prstGeom>
          <a:noFill/>
          <a:ln w="9525">
            <a:noFill/>
            <a:miter lim="800000"/>
            <a:headEnd/>
            <a:tailEnd/>
          </a:ln>
        </p:spPr>
      </p:pic>
      <p:sp>
        <p:nvSpPr>
          <p:cNvPr id="16387" name="Rectangle 3"/>
          <p:cNvSpPr>
            <a:spLocks noGrp="1" noChangeArrowheads="1"/>
          </p:cNvSpPr>
          <p:nvPr>
            <p:ph type="subTitle" idx="1"/>
          </p:nvPr>
        </p:nvSpPr>
        <p:spPr>
          <a:xfrm>
            <a:off x="304800" y="990600"/>
            <a:ext cx="8610600" cy="4648200"/>
          </a:xfrm>
        </p:spPr>
        <p:txBody>
          <a:bodyPr/>
          <a:lstStyle/>
          <a:p>
            <a:pPr eaLnBrk="1" hangingPunct="1"/>
            <a:r>
              <a:rPr lang="en-US" sz="3600" b="1" dirty="0" smtClean="0">
                <a:solidFill>
                  <a:srgbClr val="161616"/>
                </a:solidFill>
                <a:latin typeface="Abadi MT Condensed Extra Bold" charset="0"/>
              </a:rPr>
              <a:t>Lauren Regan, Attorney &amp; Executive Director</a:t>
            </a:r>
          </a:p>
          <a:p>
            <a:pPr eaLnBrk="1" hangingPunct="1"/>
            <a:r>
              <a:rPr lang="en-US" sz="3600" b="1" dirty="0" smtClean="0">
                <a:solidFill>
                  <a:srgbClr val="161616"/>
                </a:solidFill>
                <a:latin typeface="Abadi MT Condensed Extra Bold" charset="0"/>
              </a:rPr>
              <a:t>259 East 5th Avenue, Suite 300-A</a:t>
            </a:r>
          </a:p>
          <a:p>
            <a:pPr eaLnBrk="1" hangingPunct="1"/>
            <a:r>
              <a:rPr lang="en-US" sz="3600" b="1" dirty="0" smtClean="0">
                <a:solidFill>
                  <a:srgbClr val="161616"/>
                </a:solidFill>
                <a:latin typeface="Abadi MT Condensed Extra Bold" charset="0"/>
              </a:rPr>
              <a:t>Eugene, Oregon 97401</a:t>
            </a:r>
          </a:p>
          <a:p>
            <a:pPr eaLnBrk="1" hangingPunct="1"/>
            <a:r>
              <a:rPr lang="en-US" sz="3600" b="1" dirty="0" smtClean="0">
                <a:solidFill>
                  <a:srgbClr val="161616"/>
                </a:solidFill>
                <a:latin typeface="Abadi MT Condensed Extra Bold" charset="0"/>
              </a:rPr>
              <a:t>(541) 687-9180 Tel</a:t>
            </a:r>
          </a:p>
          <a:p>
            <a:pPr eaLnBrk="1" hangingPunct="1"/>
            <a:r>
              <a:rPr lang="en-US" sz="3600" b="1" dirty="0" err="1" smtClean="0">
                <a:solidFill>
                  <a:srgbClr val="161616"/>
                </a:solidFill>
                <a:latin typeface="Abadi MT Condensed Extra Bold" charset="0"/>
              </a:rPr>
              <a:t>www.cldc.org</a:t>
            </a:r>
            <a:endParaRPr lang="en-US" sz="3600" b="1" dirty="0" smtClean="0">
              <a:solidFill>
                <a:srgbClr val="161616"/>
              </a:solidFill>
              <a:latin typeface="Abadi MT Condensed Extra Bold" charset="0"/>
            </a:endParaRPr>
          </a:p>
          <a:p>
            <a:pPr eaLnBrk="1" hangingPunct="1"/>
            <a:r>
              <a:rPr lang="en-US" sz="3600" b="1" dirty="0" smtClean="0">
                <a:solidFill>
                  <a:srgbClr val="161616"/>
                </a:solidFill>
                <a:latin typeface="Abadi MT Condensed Extra Bold" charset="0"/>
              </a:rPr>
              <a:t>Email: </a:t>
            </a:r>
            <a:r>
              <a:rPr lang="en-US" sz="3600" b="1" dirty="0" smtClean="0">
                <a:solidFill>
                  <a:srgbClr val="161616"/>
                </a:solidFill>
                <a:latin typeface="Abadi MT Condensed Extra Bold" charset="0"/>
                <a:hlinkClick r:id="rId4"/>
              </a:rPr>
              <a:t>lnfo@cldc.org</a:t>
            </a:r>
            <a:endParaRPr lang="en-US" sz="3600" b="1" dirty="0" smtClean="0">
              <a:solidFill>
                <a:srgbClr val="161616"/>
              </a:solidFill>
              <a:latin typeface="Abadi MT Condensed Extra Bold" charset="0"/>
            </a:endParaRPr>
          </a:p>
          <a:p>
            <a:pPr eaLnBrk="1" hangingPunct="1"/>
            <a:r>
              <a:rPr lang="en-US" sz="3600" b="1" dirty="0" smtClean="0">
                <a:solidFill>
                  <a:srgbClr val="161616"/>
                </a:solidFill>
                <a:latin typeface="Abadi MT Condensed Extra Bold" charset="0"/>
              </a:rPr>
              <a:t>Contact Us With Questions Or Comments</a:t>
            </a:r>
          </a:p>
          <a:p>
            <a:pPr eaLnBrk="1" hangingPunct="1"/>
            <a:r>
              <a:rPr lang="en-US" sz="3600" b="1" dirty="0" smtClean="0">
                <a:solidFill>
                  <a:srgbClr val="161616"/>
                </a:solidFill>
                <a:latin typeface="Abadi MT Condensed Extra Bold" charset="0"/>
              </a:rPr>
              <a:t>Become A CLDC Member and Support Our Work!</a:t>
            </a:r>
          </a:p>
        </p:txBody>
      </p:sp>
      <p:sp>
        <p:nvSpPr>
          <p:cNvPr id="16388" name="Rectangle 10"/>
          <p:cNvSpPr>
            <a:spLocks noChangeArrowheads="1"/>
          </p:cNvSpPr>
          <p:nvPr/>
        </p:nvSpPr>
        <p:spPr bwMode="auto">
          <a:xfrm>
            <a:off x="685800" y="0"/>
            <a:ext cx="7772400" cy="1143000"/>
          </a:xfrm>
          <a:prstGeom prst="rect">
            <a:avLst/>
          </a:prstGeom>
          <a:noFill/>
          <a:ln w="9525">
            <a:noFill/>
            <a:miter lim="800000"/>
            <a:headEnd/>
            <a:tailEnd/>
          </a:ln>
        </p:spPr>
        <p:txBody>
          <a:bodyPr anchor="ctr">
            <a:prstTxWarp prst="textNoShape">
              <a:avLst/>
            </a:prstTxWarp>
          </a:bodyPr>
          <a:lstStyle/>
          <a:p>
            <a:pPr algn="ctr" eaLnBrk="1" hangingPunct="1"/>
            <a:r>
              <a:rPr lang="en-US" sz="3600" dirty="0">
                <a:solidFill>
                  <a:srgbClr val="161616"/>
                </a:solidFill>
                <a:latin typeface="Abadi MT Condensed Extra Bold" charset="0"/>
              </a:rPr>
              <a:t>Civil Liberties Defense Center</a:t>
            </a:r>
            <a:endParaRPr lang="en-US" sz="3600" b="0" dirty="0">
              <a:solidFill>
                <a:srgbClr val="161616"/>
              </a:solidFil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40963" name="Rectangle 2"/>
          <p:cNvSpPr>
            <a:spLocks noGrp="1" noChangeArrowheads="1"/>
          </p:cNvSpPr>
          <p:nvPr>
            <p:ph type="title"/>
          </p:nvPr>
        </p:nvSpPr>
        <p:spPr>
          <a:xfrm>
            <a:off x="685800" y="304800"/>
            <a:ext cx="7772400" cy="1066800"/>
          </a:xfrm>
        </p:spPr>
        <p:txBody>
          <a:bodyPr/>
          <a:lstStyle/>
          <a:p>
            <a:pPr eaLnBrk="1" hangingPunct="1"/>
            <a:r>
              <a:rPr lang="en-US" b="1">
                <a:solidFill>
                  <a:srgbClr val="000000"/>
                </a:solidFill>
                <a:latin typeface="Abadi MT Condensed Extra Bold" charset="0"/>
              </a:rPr>
              <a:t>Arrest: So, you are going to jail</a:t>
            </a:r>
          </a:p>
        </p:txBody>
      </p:sp>
      <p:sp>
        <p:nvSpPr>
          <p:cNvPr id="40964" name="Rectangle 3"/>
          <p:cNvSpPr>
            <a:spLocks noGrp="1" noChangeArrowheads="1"/>
          </p:cNvSpPr>
          <p:nvPr>
            <p:ph type="body" idx="1"/>
          </p:nvPr>
        </p:nvSpPr>
        <p:spPr>
          <a:xfrm>
            <a:off x="381000" y="1524000"/>
            <a:ext cx="8382000" cy="5029200"/>
          </a:xfrm>
        </p:spPr>
        <p:txBody>
          <a:bodyPr/>
          <a:lstStyle/>
          <a:p>
            <a:pPr eaLnBrk="1" hangingPunct="1"/>
            <a:r>
              <a:rPr lang="en-US">
                <a:solidFill>
                  <a:srgbClr val="000000"/>
                </a:solidFill>
                <a:latin typeface="Abadi MT Condensed Extra Bold" charset="0"/>
              </a:rPr>
              <a:t>The police may arrest you if they </a:t>
            </a:r>
            <a:r>
              <a:rPr lang="en-US" i="1">
                <a:solidFill>
                  <a:srgbClr val="000000"/>
                </a:solidFill>
                <a:latin typeface="Abadi MT Condensed Extra Bold" charset="0"/>
              </a:rPr>
              <a:t>witness </a:t>
            </a:r>
            <a:r>
              <a:rPr lang="en-US">
                <a:solidFill>
                  <a:srgbClr val="000000"/>
                </a:solidFill>
                <a:latin typeface="Abadi MT Condensed Extra Bold" charset="0"/>
              </a:rPr>
              <a:t>you breaking the law, have </a:t>
            </a:r>
            <a:r>
              <a:rPr lang="en-US" i="1">
                <a:solidFill>
                  <a:srgbClr val="000000"/>
                </a:solidFill>
                <a:latin typeface="Abadi MT Condensed Extra Bold" charset="0"/>
              </a:rPr>
              <a:t>probable cause</a:t>
            </a:r>
            <a:r>
              <a:rPr lang="en-US">
                <a:solidFill>
                  <a:srgbClr val="000000"/>
                </a:solidFill>
                <a:latin typeface="Abadi MT Condensed Extra Bold" charset="0"/>
              </a:rPr>
              <a:t> to believe you have committed a crime, or have an</a:t>
            </a:r>
            <a:r>
              <a:rPr lang="en-US" i="1">
                <a:solidFill>
                  <a:srgbClr val="000000"/>
                </a:solidFill>
                <a:latin typeface="Abadi MT Condensed Extra Bold" charset="0"/>
              </a:rPr>
              <a:t> arrest warrant</a:t>
            </a:r>
            <a:r>
              <a:rPr lang="en-US">
                <a:solidFill>
                  <a:srgbClr val="000000"/>
                </a:solidFill>
                <a:latin typeface="Abadi MT Condensed Extra Bold" charset="0"/>
              </a:rPr>
              <a:t>, signed by a judge, for your arrest.</a:t>
            </a:r>
          </a:p>
          <a:p>
            <a:pPr eaLnBrk="1" hangingPunct="1"/>
            <a:r>
              <a:rPr lang="en-US" i="1">
                <a:solidFill>
                  <a:srgbClr val="000000"/>
                </a:solidFill>
                <a:latin typeface="Abadi MT Condensed Extra Bold" charset="0"/>
              </a:rPr>
              <a:t>If you commit an act of nonviolent civil disobedience, then you have broken the law </a:t>
            </a:r>
            <a:r>
              <a:rPr lang="en-US">
                <a:solidFill>
                  <a:srgbClr val="000000"/>
                </a:solidFill>
                <a:latin typeface="Abadi MT Condensed Extra Bold" charset="0"/>
              </a:rPr>
              <a:t>– most likely in front of police officers – and therefore they may arrest you because they witnessed it.</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43011" name="Rectangle 2"/>
          <p:cNvSpPr>
            <a:spLocks noGrp="1" noChangeArrowheads="1"/>
          </p:cNvSpPr>
          <p:nvPr>
            <p:ph type="title"/>
          </p:nvPr>
        </p:nvSpPr>
        <p:spPr>
          <a:xfrm>
            <a:off x="685800" y="533400"/>
            <a:ext cx="7772400" cy="1143000"/>
          </a:xfrm>
        </p:spPr>
        <p:txBody>
          <a:bodyPr/>
          <a:lstStyle/>
          <a:p>
            <a:pPr eaLnBrk="1" hangingPunct="1"/>
            <a:r>
              <a:rPr lang="en-US" b="1" smtClean="0">
                <a:solidFill>
                  <a:srgbClr val="161616"/>
                </a:solidFill>
                <a:latin typeface="Abadi MT Condensed Extra Bold" charset="0"/>
              </a:rPr>
              <a:t>Arrest: Searches</a:t>
            </a:r>
          </a:p>
        </p:txBody>
      </p:sp>
      <p:sp>
        <p:nvSpPr>
          <p:cNvPr id="43012" name="Rectangle 3"/>
          <p:cNvSpPr>
            <a:spLocks noGrp="1" noChangeArrowheads="1"/>
          </p:cNvSpPr>
          <p:nvPr>
            <p:ph type="body" idx="1"/>
          </p:nvPr>
        </p:nvSpPr>
        <p:spPr>
          <a:xfrm>
            <a:off x="609600" y="1981200"/>
            <a:ext cx="7848600" cy="4191000"/>
          </a:xfrm>
        </p:spPr>
        <p:txBody>
          <a:bodyPr/>
          <a:lstStyle/>
          <a:p>
            <a:pPr eaLnBrk="1" hangingPunct="1"/>
            <a:r>
              <a:rPr lang="en-US" dirty="0">
                <a:solidFill>
                  <a:srgbClr val="000000"/>
                </a:solidFill>
                <a:latin typeface="Abadi MT Condensed Extra Bold" charset="0"/>
              </a:rPr>
              <a:t>When making an arrest, the police are allowed to search you “to the skin.” </a:t>
            </a:r>
          </a:p>
          <a:p>
            <a:pPr eaLnBrk="1" hangingPunct="1"/>
            <a:r>
              <a:rPr lang="en-US" dirty="0">
                <a:solidFill>
                  <a:srgbClr val="000000"/>
                </a:solidFill>
                <a:latin typeface="Abadi MT Condensed Extra Bold" charset="0"/>
              </a:rPr>
              <a:t>May search your bags, and may search your vehicle. </a:t>
            </a:r>
          </a:p>
          <a:p>
            <a:pPr eaLnBrk="1" hangingPunct="1"/>
            <a:r>
              <a:rPr lang="en-US" dirty="0">
                <a:solidFill>
                  <a:srgbClr val="000000"/>
                </a:solidFill>
                <a:latin typeface="Abadi MT Condensed Extra Bold" charset="0"/>
              </a:rPr>
              <a:t>An officer searching your body must be of your own gender. </a:t>
            </a:r>
            <a:endParaRPr lang="en-US" dirty="0" smtClean="0">
              <a:solidFill>
                <a:srgbClr val="000000"/>
              </a:solidFill>
              <a:latin typeface="Abadi MT Condensed Extra Bold" charset="0"/>
            </a:endParaRPr>
          </a:p>
          <a:p>
            <a:pPr eaLnBrk="1" hangingPunct="1"/>
            <a:r>
              <a:rPr lang="en-US" dirty="0" smtClean="0">
                <a:solidFill>
                  <a:srgbClr val="000000"/>
                </a:solidFill>
                <a:latin typeface="Abadi MT Condensed Extra Bold" charset="0"/>
              </a:rPr>
              <a:t>Transdermal piercings may be removed.</a:t>
            </a:r>
            <a:endParaRPr lang="en-US" dirty="0">
              <a:solidFill>
                <a:srgbClr val="000000"/>
              </a:solidFill>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45059" name="Rectangle 2"/>
          <p:cNvSpPr>
            <a:spLocks noGrp="1" noChangeArrowheads="1"/>
          </p:cNvSpPr>
          <p:nvPr>
            <p:ph type="title"/>
          </p:nvPr>
        </p:nvSpPr>
        <p:spPr>
          <a:xfrm>
            <a:off x="609600" y="457200"/>
            <a:ext cx="7848600" cy="685800"/>
          </a:xfrm>
        </p:spPr>
        <p:txBody>
          <a:bodyPr/>
          <a:lstStyle/>
          <a:p>
            <a:pPr eaLnBrk="1" hangingPunct="1"/>
            <a:r>
              <a:rPr lang="en-US" b="1" smtClean="0">
                <a:solidFill>
                  <a:srgbClr val="161616"/>
                </a:solidFill>
                <a:latin typeface="Abadi MT Condensed Extra Bold" charset="0"/>
              </a:rPr>
              <a:t>Assert Your Rights!</a:t>
            </a:r>
          </a:p>
        </p:txBody>
      </p:sp>
      <p:sp>
        <p:nvSpPr>
          <p:cNvPr id="45060" name="Rectangle 5"/>
          <p:cNvSpPr>
            <a:spLocks noChangeArrowheads="1"/>
          </p:cNvSpPr>
          <p:nvPr/>
        </p:nvSpPr>
        <p:spPr bwMode="auto">
          <a:xfrm>
            <a:off x="152400" y="1447800"/>
            <a:ext cx="8763000" cy="5638800"/>
          </a:xfrm>
          <a:prstGeom prst="rect">
            <a:avLst/>
          </a:prstGeom>
          <a:noFill/>
          <a:ln w="9525">
            <a:noFill/>
            <a:miter lim="800000"/>
            <a:headEnd/>
            <a:tailEnd/>
          </a:ln>
        </p:spPr>
        <p:txBody>
          <a:bodyPr>
            <a:prstTxWarp prst="textNoShape">
              <a:avLst/>
            </a:prstTxWarp>
          </a:bodyPr>
          <a:lstStyle/>
          <a:p>
            <a:pPr marL="342900" indent="-342900" eaLnBrk="1" hangingPunct="1">
              <a:spcBef>
                <a:spcPct val="20000"/>
              </a:spcBef>
              <a:buFontTx/>
              <a:buChar char="•"/>
            </a:pPr>
            <a:r>
              <a:rPr lang="en-US" sz="3100" b="0" dirty="0">
                <a:solidFill>
                  <a:srgbClr val="FF0000"/>
                </a:solidFill>
                <a:latin typeface="Abadi MT Condensed Extra Bold" charset="0"/>
              </a:rPr>
              <a:t>"I am going to remain silent, and I want to contact an attorney."</a:t>
            </a:r>
          </a:p>
          <a:p>
            <a:pPr marL="342900" indent="-342900" eaLnBrk="1" hangingPunct="1">
              <a:spcBef>
                <a:spcPct val="20000"/>
              </a:spcBef>
              <a:buFontTx/>
              <a:buChar char="•"/>
            </a:pPr>
            <a:r>
              <a:rPr lang="en-US" sz="3100" b="0" i="1" dirty="0">
                <a:solidFill>
                  <a:srgbClr val="000000"/>
                </a:solidFill>
                <a:latin typeface="Abadi MT Condensed Extra Bold" charset="0"/>
              </a:rPr>
              <a:t>This phrase immediately invokes your constitutional Fifth Amendment rights which protect you from police interrogation</a:t>
            </a:r>
            <a:r>
              <a:rPr lang="en-US" sz="3100" b="0" dirty="0">
                <a:solidFill>
                  <a:srgbClr val="000000"/>
                </a:solidFill>
                <a:latin typeface="Abadi MT Condensed Extra Bold" charset="0"/>
              </a:rPr>
              <a:t>. Once you utter these words, the police are </a:t>
            </a:r>
            <a:r>
              <a:rPr lang="en-US" sz="3100" b="0" i="1" dirty="0">
                <a:solidFill>
                  <a:srgbClr val="000000"/>
                </a:solidFill>
                <a:latin typeface="Abadi MT Condensed Extra Bold" charset="0"/>
              </a:rPr>
              <a:t>legally required</a:t>
            </a:r>
            <a:r>
              <a:rPr lang="en-US" sz="3100" b="0" dirty="0">
                <a:solidFill>
                  <a:srgbClr val="000000"/>
                </a:solidFill>
                <a:latin typeface="Abadi MT Condensed Extra Bold" charset="0"/>
              </a:rPr>
              <a:t> to </a:t>
            </a:r>
            <a:r>
              <a:rPr lang="en-US" sz="3100" b="0" i="1" dirty="0">
                <a:solidFill>
                  <a:srgbClr val="000000"/>
                </a:solidFill>
                <a:latin typeface="Abadi MT Condensed Extra Bold" charset="0"/>
              </a:rPr>
              <a:t>stop</a:t>
            </a:r>
            <a:r>
              <a:rPr lang="en-US" sz="3100" b="0" dirty="0">
                <a:solidFill>
                  <a:srgbClr val="000000"/>
                </a:solidFill>
                <a:latin typeface="Abadi MT Condensed Extra Bold" charset="0"/>
              </a:rPr>
              <a:t> questioning you.</a:t>
            </a:r>
          </a:p>
          <a:p>
            <a:pPr marL="342900" indent="-342900" eaLnBrk="1" hangingPunct="1">
              <a:spcBef>
                <a:spcPct val="20000"/>
              </a:spcBef>
              <a:buFontTx/>
              <a:buChar char="•"/>
            </a:pPr>
            <a:r>
              <a:rPr lang="en-US" sz="3100" b="0" dirty="0">
                <a:solidFill>
                  <a:srgbClr val="000000"/>
                </a:solidFill>
                <a:latin typeface="Abadi MT Condensed Extra Bold" charset="0"/>
              </a:rPr>
              <a:t>Even if you don’t already have an attorney, police must provide you with a phonebook. Invoking your right to have an attorney present is a fundamental right!</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47107" name="Rectangle 2"/>
          <p:cNvSpPr>
            <a:spLocks noGrp="1" noChangeArrowheads="1"/>
          </p:cNvSpPr>
          <p:nvPr>
            <p:ph type="title"/>
          </p:nvPr>
        </p:nvSpPr>
        <p:spPr>
          <a:xfrm>
            <a:off x="533400" y="-76200"/>
            <a:ext cx="7772400" cy="1143000"/>
          </a:xfrm>
        </p:spPr>
        <p:txBody>
          <a:bodyPr/>
          <a:lstStyle/>
          <a:p>
            <a:pPr eaLnBrk="1" hangingPunct="1"/>
            <a:r>
              <a:rPr lang="en-US" b="1">
                <a:solidFill>
                  <a:srgbClr val="161616"/>
                </a:solidFill>
                <a:latin typeface="Abadi MT Condensed Extra Bold" charset="0"/>
              </a:rPr>
              <a:t>The Miranda Rights</a:t>
            </a:r>
            <a:endParaRPr lang="en-US" b="1" u="sng">
              <a:solidFill>
                <a:srgbClr val="161616"/>
              </a:solidFill>
              <a:latin typeface="Abadi MT Condensed Extra Bold" charset="0"/>
            </a:endParaRPr>
          </a:p>
        </p:txBody>
      </p:sp>
      <p:sp>
        <p:nvSpPr>
          <p:cNvPr id="47108" name="Rectangle 3"/>
          <p:cNvSpPr>
            <a:spLocks noGrp="1" noChangeArrowheads="1"/>
          </p:cNvSpPr>
          <p:nvPr>
            <p:ph type="body" idx="1"/>
          </p:nvPr>
        </p:nvSpPr>
        <p:spPr>
          <a:xfrm>
            <a:off x="76200" y="914400"/>
            <a:ext cx="8915400" cy="6172200"/>
          </a:xfrm>
        </p:spPr>
        <p:txBody>
          <a:bodyPr/>
          <a:lstStyle/>
          <a:p>
            <a:pPr eaLnBrk="1" hangingPunct="1">
              <a:lnSpc>
                <a:spcPct val="90000"/>
              </a:lnSpc>
            </a:pPr>
            <a:r>
              <a:rPr lang="en-US" sz="2500" dirty="0">
                <a:solidFill>
                  <a:srgbClr val="000000"/>
                </a:solidFill>
                <a:latin typeface="Abadi MT Condensed Extra Bold" charset="0"/>
              </a:rPr>
              <a:t>You have the right to remain silent and to refuse to answer questions.</a:t>
            </a:r>
          </a:p>
          <a:p>
            <a:pPr eaLnBrk="1" hangingPunct="1">
              <a:lnSpc>
                <a:spcPct val="90000"/>
              </a:lnSpc>
            </a:pPr>
            <a:r>
              <a:rPr lang="en-US" sz="2500" dirty="0">
                <a:solidFill>
                  <a:srgbClr val="000000"/>
                </a:solidFill>
                <a:latin typeface="Abadi MT Condensed Extra Bold" charset="0"/>
              </a:rPr>
              <a:t>Anything you do say can and will be used against you in a court of law.</a:t>
            </a:r>
          </a:p>
          <a:p>
            <a:pPr eaLnBrk="1" hangingPunct="1">
              <a:lnSpc>
                <a:spcPct val="90000"/>
              </a:lnSpc>
            </a:pPr>
            <a:r>
              <a:rPr lang="en-US" sz="2500" dirty="0">
                <a:solidFill>
                  <a:srgbClr val="000000"/>
                </a:solidFill>
                <a:latin typeface="Abadi MT Condensed Extra Bold" charset="0"/>
              </a:rPr>
              <a:t>You have the right to an attorney and to have an attorney present when questioned.</a:t>
            </a:r>
          </a:p>
          <a:p>
            <a:pPr eaLnBrk="1" hangingPunct="1">
              <a:lnSpc>
                <a:spcPct val="90000"/>
              </a:lnSpc>
            </a:pPr>
            <a:r>
              <a:rPr lang="en-US" sz="2500" dirty="0">
                <a:solidFill>
                  <a:srgbClr val="000000"/>
                </a:solidFill>
                <a:latin typeface="Abadi MT Condensed Extra Bold" charset="0"/>
              </a:rPr>
              <a:t>If you cannot afford an attorney, one will be appointed to you at no charge.</a:t>
            </a:r>
          </a:p>
          <a:p>
            <a:pPr eaLnBrk="1" hangingPunct="1">
              <a:lnSpc>
                <a:spcPct val="90000"/>
              </a:lnSpc>
            </a:pPr>
            <a:r>
              <a:rPr lang="en-US" sz="2500" dirty="0">
                <a:solidFill>
                  <a:srgbClr val="000000"/>
                </a:solidFill>
                <a:latin typeface="Abadi MT Condensed Extra Bold" charset="0"/>
              </a:rPr>
              <a:t>If you decide to answer questions now, without an attorney present, you will retain the right to stop answering at any time until you talk to an attorney.</a:t>
            </a:r>
          </a:p>
          <a:p>
            <a:pPr eaLnBrk="1" hangingPunct="1">
              <a:lnSpc>
                <a:spcPct val="90000"/>
              </a:lnSpc>
            </a:pPr>
            <a:r>
              <a:rPr lang="en-US" sz="2500" dirty="0">
                <a:solidFill>
                  <a:srgbClr val="000000"/>
                </a:solidFill>
                <a:latin typeface="Abadi MT Condensed Extra Bold" charset="0"/>
              </a:rPr>
              <a:t>Do you understand these rights as explained to you?</a:t>
            </a:r>
          </a:p>
          <a:p>
            <a:pPr eaLnBrk="1" hangingPunct="1">
              <a:lnSpc>
                <a:spcPct val="90000"/>
              </a:lnSpc>
            </a:pPr>
            <a:r>
              <a:rPr lang="en-US" sz="2500" dirty="0">
                <a:solidFill>
                  <a:srgbClr val="000000"/>
                </a:solidFill>
                <a:latin typeface="Abadi MT Condensed Extra Bold" charset="0"/>
              </a:rPr>
              <a:t>Knowing and understanding your rights as I have explained them to you, are you willing to answer my questions without an attorney present?</a:t>
            </a:r>
            <a:endParaRPr lang="en-US" sz="2800" dirty="0">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4" descr="TransparentLogo"/>
          <p:cNvPicPr>
            <a:picLocks noChangeAspect="1" noChangeArrowheads="1"/>
          </p:cNvPicPr>
          <p:nvPr/>
        </p:nvPicPr>
        <p:blipFill>
          <a:blip r:embed="rId3"/>
          <a:srcRect/>
          <a:stretch>
            <a:fillRect/>
          </a:stretch>
        </p:blipFill>
        <p:spPr bwMode="auto">
          <a:xfrm>
            <a:off x="-25400" y="304800"/>
            <a:ext cx="9144000" cy="6837363"/>
          </a:xfrm>
          <a:prstGeom prst="rect">
            <a:avLst/>
          </a:prstGeom>
          <a:noFill/>
          <a:ln w="9525">
            <a:noFill/>
            <a:miter lim="800000"/>
            <a:headEnd/>
            <a:tailEnd/>
          </a:ln>
        </p:spPr>
      </p:pic>
      <p:sp>
        <p:nvSpPr>
          <p:cNvPr id="49155" name="Rectangle 2"/>
          <p:cNvSpPr>
            <a:spLocks noGrp="1" noChangeArrowheads="1"/>
          </p:cNvSpPr>
          <p:nvPr>
            <p:ph type="title"/>
          </p:nvPr>
        </p:nvSpPr>
        <p:spPr>
          <a:xfrm>
            <a:off x="609600" y="228600"/>
            <a:ext cx="7772400" cy="762000"/>
          </a:xfrm>
        </p:spPr>
        <p:txBody>
          <a:bodyPr/>
          <a:lstStyle/>
          <a:p>
            <a:pPr eaLnBrk="1" hangingPunct="1"/>
            <a:r>
              <a:rPr lang="en-US" b="1" dirty="0">
                <a:solidFill>
                  <a:srgbClr val="000000"/>
                </a:solidFill>
                <a:latin typeface="Abadi MT Condensed Extra Bold" charset="0"/>
              </a:rPr>
              <a:t> "Demand of Rights" </a:t>
            </a:r>
          </a:p>
        </p:txBody>
      </p:sp>
      <p:sp>
        <p:nvSpPr>
          <p:cNvPr id="49156" name="Rectangle 3"/>
          <p:cNvSpPr>
            <a:spLocks noGrp="1" noChangeArrowheads="1"/>
          </p:cNvSpPr>
          <p:nvPr>
            <p:ph type="body" idx="1"/>
          </p:nvPr>
        </p:nvSpPr>
        <p:spPr>
          <a:xfrm>
            <a:off x="76200" y="914400"/>
            <a:ext cx="8915400" cy="5943600"/>
          </a:xfrm>
        </p:spPr>
        <p:txBody>
          <a:bodyPr/>
          <a:lstStyle/>
          <a:p>
            <a:pPr eaLnBrk="1" hangingPunct="1"/>
            <a:r>
              <a:rPr lang="en-US" dirty="0">
                <a:solidFill>
                  <a:srgbClr val="000000"/>
                </a:solidFill>
                <a:latin typeface="Abadi MT Condensed Extra Bold" charset="0"/>
              </a:rPr>
              <a:t>I will not talk to you or anyone about anything.</a:t>
            </a:r>
          </a:p>
          <a:p>
            <a:pPr eaLnBrk="1" hangingPunct="1"/>
            <a:r>
              <a:rPr lang="en-US" dirty="0">
                <a:solidFill>
                  <a:srgbClr val="000000"/>
                </a:solidFill>
                <a:latin typeface="Abadi MT Condensed Extra Bold" charset="0"/>
              </a:rPr>
              <a:t>I demand to have an attorney present before I speak to you or anyone.</a:t>
            </a:r>
          </a:p>
          <a:p>
            <a:pPr eaLnBrk="1" hangingPunct="1"/>
            <a:r>
              <a:rPr lang="en-US" dirty="0">
                <a:solidFill>
                  <a:srgbClr val="000000"/>
                </a:solidFill>
                <a:latin typeface="Abadi MT Condensed Extra Bold" charset="0"/>
              </a:rPr>
              <a:t>I will not answer any questions, or reply to any charges, without my attorney present.</a:t>
            </a:r>
          </a:p>
          <a:p>
            <a:pPr eaLnBrk="1" hangingPunct="1"/>
            <a:r>
              <a:rPr lang="en-US" dirty="0">
                <a:solidFill>
                  <a:srgbClr val="000000"/>
                </a:solidFill>
                <a:latin typeface="Abadi MT Condensed Extra Bold" charset="0"/>
              </a:rPr>
              <a:t>I do not agree to perform any test, consent to any searches, or participate in any line-ups, except DUII tests that don’t involve words.</a:t>
            </a:r>
          </a:p>
          <a:p>
            <a:pPr eaLnBrk="1" hangingPunct="1"/>
            <a:r>
              <a:rPr lang="en-US" dirty="0">
                <a:solidFill>
                  <a:srgbClr val="000000"/>
                </a:solidFill>
                <a:latin typeface="Abadi MT Condensed Extra Bold" charset="0"/>
              </a:rPr>
              <a:t>I will not sign anything unless my attorney agrees I should do so, except jail release agreement.</a:t>
            </a:r>
          </a:p>
          <a:p>
            <a:pPr eaLnBrk="1" hangingPunct="1"/>
            <a:r>
              <a:rPr lang="en-US" dirty="0">
                <a:solidFill>
                  <a:srgbClr val="000000"/>
                </a:solidFill>
                <a:latin typeface="Abadi MT Condensed Extra Bold" charset="0"/>
              </a:rPr>
              <a:t>I will not waive any of my constitutional rights.</a:t>
            </a:r>
            <a:endParaRPr lang="en-US" dirty="0">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51203" name="Rectangle 2"/>
          <p:cNvSpPr>
            <a:spLocks noGrp="1" noChangeArrowheads="1"/>
          </p:cNvSpPr>
          <p:nvPr>
            <p:ph type="title"/>
          </p:nvPr>
        </p:nvSpPr>
        <p:spPr/>
        <p:txBody>
          <a:bodyPr/>
          <a:lstStyle/>
          <a:p>
            <a:pPr eaLnBrk="1" hangingPunct="1"/>
            <a:r>
              <a:rPr lang="en-US" b="1" smtClean="0">
                <a:solidFill>
                  <a:srgbClr val="161616"/>
                </a:solidFill>
                <a:latin typeface="Abadi MT Condensed Extra Bold" charset="0"/>
              </a:rPr>
              <a:t>Grand Juries</a:t>
            </a:r>
          </a:p>
        </p:txBody>
      </p:sp>
      <p:sp>
        <p:nvSpPr>
          <p:cNvPr id="51204" name="Rectangle 3"/>
          <p:cNvSpPr>
            <a:spLocks noGrp="1" noChangeArrowheads="1"/>
          </p:cNvSpPr>
          <p:nvPr>
            <p:ph type="body" idx="1"/>
          </p:nvPr>
        </p:nvSpPr>
        <p:spPr>
          <a:xfrm>
            <a:off x="457200" y="1981200"/>
            <a:ext cx="8229600" cy="4572000"/>
          </a:xfrm>
        </p:spPr>
        <p:txBody>
          <a:bodyPr/>
          <a:lstStyle/>
          <a:p>
            <a:pPr eaLnBrk="1" hangingPunct="1">
              <a:lnSpc>
                <a:spcPct val="90000"/>
              </a:lnSpc>
            </a:pPr>
            <a:r>
              <a:rPr lang="en-US" dirty="0">
                <a:solidFill>
                  <a:srgbClr val="161616"/>
                </a:solidFill>
                <a:latin typeface="Abadi MT Condensed Extra Bold" charset="0"/>
              </a:rPr>
              <a:t>A subpoena to a grand jury is a written order for you to appear at a secret court proceeding and testify under oath about information the government believes you have about a crime or a fugitive.</a:t>
            </a:r>
          </a:p>
          <a:p>
            <a:pPr eaLnBrk="1" hangingPunct="1">
              <a:lnSpc>
                <a:spcPct val="90000"/>
              </a:lnSpc>
            </a:pPr>
            <a:r>
              <a:rPr lang="en-US" dirty="0">
                <a:solidFill>
                  <a:srgbClr val="161616"/>
                </a:solidFill>
                <a:latin typeface="Abadi MT Condensed Extra Bold" charset="0"/>
              </a:rPr>
              <a:t>You have the right to an attorney and should not speak to agents until your attorney is present. Threats are common by FBI, don’t be intimidated--assert your lawful rights!</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53251" name="Rectangle 2"/>
          <p:cNvSpPr>
            <a:spLocks noGrp="1" noChangeArrowheads="1"/>
          </p:cNvSpPr>
          <p:nvPr>
            <p:ph type="title"/>
          </p:nvPr>
        </p:nvSpPr>
        <p:spPr>
          <a:xfrm>
            <a:off x="304800" y="609600"/>
            <a:ext cx="8534400" cy="990600"/>
          </a:xfrm>
        </p:spPr>
        <p:txBody>
          <a:bodyPr/>
          <a:lstStyle/>
          <a:p>
            <a:pPr eaLnBrk="1" hangingPunct="1"/>
            <a:r>
              <a:rPr lang="en-US" b="1">
                <a:solidFill>
                  <a:srgbClr val="161616"/>
                </a:solidFill>
                <a:latin typeface="Abadi MT Condensed Extra Bold" charset="0"/>
              </a:rPr>
              <a:t>Sample Conversations With the Police</a:t>
            </a:r>
            <a:endParaRPr lang="en-US">
              <a:solidFill>
                <a:srgbClr val="161616"/>
              </a:solidFill>
              <a:latin typeface="Abadi MT Condensed Extra Bold" charset="0"/>
            </a:endParaRPr>
          </a:p>
        </p:txBody>
      </p:sp>
      <p:sp>
        <p:nvSpPr>
          <p:cNvPr id="53252" name="Rectangle 3"/>
          <p:cNvSpPr>
            <a:spLocks noGrp="1" noChangeArrowheads="1"/>
          </p:cNvSpPr>
          <p:nvPr>
            <p:ph type="body" idx="1"/>
          </p:nvPr>
        </p:nvSpPr>
        <p:spPr>
          <a:xfrm>
            <a:off x="2895600" y="2209800"/>
            <a:ext cx="3962400" cy="2514600"/>
          </a:xfrm>
        </p:spPr>
        <p:txBody>
          <a:bodyPr/>
          <a:lstStyle/>
          <a:p>
            <a:pPr eaLnBrk="1" hangingPunct="1"/>
            <a:r>
              <a:rPr lang="en-US" sz="4000" smtClean="0">
                <a:solidFill>
                  <a:srgbClr val="161616"/>
                </a:solidFill>
                <a:latin typeface="Abadi MT Condensed Extra Bold" charset="0"/>
              </a:rPr>
              <a:t>Conversation</a:t>
            </a:r>
          </a:p>
          <a:p>
            <a:pPr eaLnBrk="1" hangingPunct="1"/>
            <a:r>
              <a:rPr lang="en-US" sz="4000" smtClean="0">
                <a:solidFill>
                  <a:srgbClr val="161616"/>
                </a:solidFill>
                <a:latin typeface="Abadi MT Condensed Extra Bold" charset="0"/>
              </a:rPr>
              <a:t>Detention</a:t>
            </a:r>
          </a:p>
          <a:p>
            <a:pPr eaLnBrk="1" hangingPunct="1"/>
            <a:r>
              <a:rPr lang="en-US" sz="4000" smtClean="0">
                <a:solidFill>
                  <a:srgbClr val="161616"/>
                </a:solidFill>
                <a:latin typeface="Abadi MT Condensed Extra Bold" charset="0"/>
              </a:rPr>
              <a:t>Arrest</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55299" name="Rectangle 2"/>
          <p:cNvSpPr>
            <a:spLocks noGrp="1" noChangeArrowheads="1"/>
          </p:cNvSpPr>
          <p:nvPr>
            <p:ph type="title"/>
          </p:nvPr>
        </p:nvSpPr>
        <p:spPr/>
        <p:txBody>
          <a:bodyPr/>
          <a:lstStyle/>
          <a:p>
            <a:pPr eaLnBrk="1" hangingPunct="1"/>
            <a:r>
              <a:rPr lang="en-US" b="1" smtClean="0">
                <a:solidFill>
                  <a:srgbClr val="161616"/>
                </a:solidFill>
                <a:latin typeface="Abadi MT Condensed Extra Bold" charset="0"/>
              </a:rPr>
              <a:t>CONVERSATION</a:t>
            </a:r>
          </a:p>
        </p:txBody>
      </p:sp>
      <p:sp>
        <p:nvSpPr>
          <p:cNvPr id="55300" name="Rectangle 3"/>
          <p:cNvSpPr>
            <a:spLocks noGrp="1" noChangeArrowheads="1"/>
          </p:cNvSpPr>
          <p:nvPr>
            <p:ph type="body" idx="1"/>
          </p:nvPr>
        </p:nvSpPr>
        <p:spPr>
          <a:xfrm>
            <a:off x="457200" y="1905000"/>
            <a:ext cx="8077200" cy="4114800"/>
          </a:xfrm>
        </p:spPr>
        <p:txBody>
          <a:bodyPr/>
          <a:lstStyle/>
          <a:p>
            <a:pPr eaLnBrk="1" hangingPunct="1">
              <a:lnSpc>
                <a:spcPct val="90000"/>
              </a:lnSpc>
            </a:pPr>
            <a:endParaRPr lang="en-US">
              <a:solidFill>
                <a:srgbClr val="000000"/>
              </a:solidFill>
              <a:latin typeface="Abadi MT Condensed Extra Bold" charset="0"/>
            </a:endParaRPr>
          </a:p>
          <a:p>
            <a:pPr eaLnBrk="1" hangingPunct="1">
              <a:lnSpc>
                <a:spcPct val="90000"/>
              </a:lnSpc>
            </a:pPr>
            <a:r>
              <a:rPr lang="en-US">
                <a:solidFill>
                  <a:srgbClr val="000000"/>
                </a:solidFill>
                <a:latin typeface="Abadi MT Condensed Extra Bold" charset="0"/>
              </a:rPr>
              <a:t>COP: “Hi, can I ask you a couple of questions?”</a:t>
            </a:r>
          </a:p>
          <a:p>
            <a:pPr eaLnBrk="1" hangingPunct="1">
              <a:lnSpc>
                <a:spcPct val="90000"/>
              </a:lnSpc>
            </a:pPr>
            <a:r>
              <a:rPr lang="en-US" b="1">
                <a:solidFill>
                  <a:srgbClr val="000000"/>
                </a:solidFill>
                <a:latin typeface="Abadi MT Condensed Extra Bold" charset="0"/>
              </a:rPr>
              <a:t>YOU</a:t>
            </a:r>
            <a:r>
              <a:rPr lang="en-US">
                <a:solidFill>
                  <a:srgbClr val="000000"/>
                </a:solidFill>
                <a:latin typeface="Abadi MT Condensed Extra Bold" charset="0"/>
              </a:rPr>
              <a:t>: “Are you detaining me or am I free to go?”</a:t>
            </a:r>
          </a:p>
          <a:p>
            <a:pPr eaLnBrk="1" hangingPunct="1">
              <a:lnSpc>
                <a:spcPct val="90000"/>
              </a:lnSpc>
            </a:pPr>
            <a:r>
              <a:rPr lang="en-US">
                <a:solidFill>
                  <a:srgbClr val="000000"/>
                </a:solidFill>
                <a:latin typeface="Abadi MT Condensed Extra Bold" charset="0"/>
              </a:rPr>
              <a:t>COP: “I just want to talk to you.”</a:t>
            </a:r>
          </a:p>
          <a:p>
            <a:pPr eaLnBrk="1" hangingPunct="1">
              <a:lnSpc>
                <a:spcPct val="90000"/>
              </a:lnSpc>
            </a:pPr>
            <a:r>
              <a:rPr lang="en-US" b="1">
                <a:solidFill>
                  <a:srgbClr val="000000"/>
                </a:solidFill>
                <a:latin typeface="Abadi MT Condensed Extra Bold" charset="0"/>
              </a:rPr>
              <a:t>YOU:</a:t>
            </a:r>
            <a:r>
              <a:rPr lang="en-US">
                <a:solidFill>
                  <a:srgbClr val="000000"/>
                </a:solidFill>
                <a:latin typeface="Abadi MT Condensed Extra Bold" charset="0"/>
              </a:rPr>
              <a:t> “I choose not to talk to you.” (you walk away)</a:t>
            </a:r>
          </a:p>
          <a:p>
            <a:pPr eaLnBrk="1" hangingPunct="1">
              <a:lnSpc>
                <a:spcPct val="90000"/>
              </a:lnSpc>
            </a:pPr>
            <a:endParaRPr lang="en-US">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57347" name="Rectangle 2"/>
          <p:cNvSpPr>
            <a:spLocks noGrp="1" noChangeArrowheads="1"/>
          </p:cNvSpPr>
          <p:nvPr>
            <p:ph type="title"/>
          </p:nvPr>
        </p:nvSpPr>
        <p:spPr/>
        <p:txBody>
          <a:bodyPr/>
          <a:lstStyle/>
          <a:p>
            <a:pPr eaLnBrk="1" hangingPunct="1"/>
            <a:r>
              <a:rPr lang="en-US" b="1" smtClean="0">
                <a:solidFill>
                  <a:srgbClr val="161616"/>
                </a:solidFill>
                <a:latin typeface="Abadi MT Condensed Extra Bold" charset="0"/>
              </a:rPr>
              <a:t>DETENTION</a:t>
            </a:r>
          </a:p>
        </p:txBody>
      </p:sp>
      <p:sp>
        <p:nvSpPr>
          <p:cNvPr id="57348" name="Rectangle 3"/>
          <p:cNvSpPr>
            <a:spLocks noGrp="1" noChangeArrowheads="1"/>
          </p:cNvSpPr>
          <p:nvPr>
            <p:ph type="body" idx="1"/>
          </p:nvPr>
        </p:nvSpPr>
        <p:spPr>
          <a:xfrm>
            <a:off x="304800" y="1676400"/>
            <a:ext cx="8610600" cy="4114800"/>
          </a:xfrm>
        </p:spPr>
        <p:txBody>
          <a:bodyPr/>
          <a:lstStyle/>
          <a:p>
            <a:pPr eaLnBrk="1" hangingPunct="1"/>
            <a:endParaRPr lang="en-US">
              <a:solidFill>
                <a:srgbClr val="000000"/>
              </a:solidFill>
              <a:latin typeface="Abadi MT Condensed Extra Bold" charset="0"/>
            </a:endParaRPr>
          </a:p>
          <a:p>
            <a:pPr eaLnBrk="1" hangingPunct="1"/>
            <a:r>
              <a:rPr lang="en-US">
                <a:solidFill>
                  <a:srgbClr val="000000"/>
                </a:solidFill>
                <a:latin typeface="Abadi MT Condensed Extra Bold" charset="0"/>
              </a:rPr>
              <a:t>COP: “Hi, can I ask you a couple of questions?”</a:t>
            </a:r>
          </a:p>
          <a:p>
            <a:pPr eaLnBrk="1" hangingPunct="1"/>
            <a:r>
              <a:rPr lang="en-US" b="1">
                <a:solidFill>
                  <a:srgbClr val="000000"/>
                </a:solidFill>
                <a:latin typeface="Abadi MT Condensed Extra Bold" charset="0"/>
              </a:rPr>
              <a:t>YOU</a:t>
            </a:r>
            <a:r>
              <a:rPr lang="en-US">
                <a:solidFill>
                  <a:srgbClr val="000000"/>
                </a:solidFill>
                <a:latin typeface="Abadi MT Condensed Extra Bold" charset="0"/>
              </a:rPr>
              <a:t>: “Are you detaining me or am I free to go?”</a:t>
            </a:r>
          </a:p>
          <a:p>
            <a:pPr eaLnBrk="1" hangingPunct="1"/>
            <a:r>
              <a:rPr lang="en-US">
                <a:solidFill>
                  <a:srgbClr val="000000"/>
                </a:solidFill>
                <a:latin typeface="Abadi MT Condensed Extra Bold" charset="0"/>
              </a:rPr>
              <a:t>COP: “I'm detaining you. Hands against the wall, feet back, and spread 'em.”</a:t>
            </a:r>
          </a:p>
          <a:p>
            <a:pPr eaLnBrk="1" hangingPunct="1"/>
            <a:r>
              <a:rPr lang="en-US" b="1">
                <a:solidFill>
                  <a:srgbClr val="000000"/>
                </a:solidFill>
                <a:latin typeface="Abadi MT Condensed Extra Bold" charset="0"/>
              </a:rPr>
              <a:t>YOU</a:t>
            </a:r>
            <a:r>
              <a:rPr lang="en-US">
                <a:solidFill>
                  <a:srgbClr val="000000"/>
                </a:solidFill>
                <a:latin typeface="Abadi MT Condensed Extra Bold" charset="0"/>
              </a:rPr>
              <a:t>: “Why am I being detained?” (What is your reasonable suspicion?)</a:t>
            </a:r>
          </a:p>
          <a:p>
            <a:pPr eaLnBrk="1" hangingPunct="1">
              <a:buFontTx/>
              <a:buNone/>
            </a:pPr>
            <a:r>
              <a:rPr lang="en-US">
                <a:solidFill>
                  <a:srgbClr val="000000"/>
                </a:solidFill>
                <a:latin typeface="Abadi MT Condensed Extra Bold" charset="0"/>
              </a:rPr>
              <a:t>(Memorize and report the response.)</a:t>
            </a:r>
            <a:endParaRPr lang="en-US">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59395" name="Rectangle 2"/>
          <p:cNvSpPr>
            <a:spLocks noGrp="1" noChangeArrowheads="1"/>
          </p:cNvSpPr>
          <p:nvPr>
            <p:ph type="title"/>
          </p:nvPr>
        </p:nvSpPr>
        <p:spPr>
          <a:xfrm>
            <a:off x="685800" y="762000"/>
            <a:ext cx="7772400" cy="1143000"/>
          </a:xfrm>
        </p:spPr>
        <p:txBody>
          <a:bodyPr/>
          <a:lstStyle/>
          <a:p>
            <a:pPr eaLnBrk="1" hangingPunct="1"/>
            <a:r>
              <a:rPr lang="en-US" b="1" smtClean="0">
                <a:solidFill>
                  <a:srgbClr val="161616"/>
                </a:solidFill>
                <a:latin typeface="Abadi MT Condensed Extra Bold" charset="0"/>
              </a:rPr>
              <a:t>ARREST</a:t>
            </a:r>
          </a:p>
        </p:txBody>
      </p:sp>
      <p:sp>
        <p:nvSpPr>
          <p:cNvPr id="59396" name="Rectangle 3"/>
          <p:cNvSpPr>
            <a:spLocks noGrp="1" noChangeArrowheads="1"/>
          </p:cNvSpPr>
          <p:nvPr>
            <p:ph type="body" idx="1"/>
          </p:nvPr>
        </p:nvSpPr>
        <p:spPr>
          <a:xfrm>
            <a:off x="457200" y="2133600"/>
            <a:ext cx="8153400" cy="4114800"/>
          </a:xfrm>
        </p:spPr>
        <p:txBody>
          <a:bodyPr/>
          <a:lstStyle/>
          <a:p>
            <a:pPr eaLnBrk="1" hangingPunct="1"/>
            <a:r>
              <a:rPr lang="en-US">
                <a:solidFill>
                  <a:srgbClr val="000000"/>
                </a:solidFill>
                <a:latin typeface="Abadi MT Condensed Extra Bold" charset="0"/>
              </a:rPr>
              <a:t>COP: “I’m placing you under arrest.”</a:t>
            </a:r>
          </a:p>
          <a:p>
            <a:pPr eaLnBrk="1" hangingPunct="1"/>
            <a:r>
              <a:rPr lang="en-US" b="1">
                <a:solidFill>
                  <a:srgbClr val="000000"/>
                </a:solidFill>
                <a:latin typeface="Abadi MT Condensed Extra Bold" charset="0"/>
              </a:rPr>
              <a:t>YOU</a:t>
            </a:r>
            <a:r>
              <a:rPr lang="en-US">
                <a:solidFill>
                  <a:srgbClr val="000000"/>
                </a:solidFill>
                <a:latin typeface="Abadi MT Condensed Extra Bold" charset="0"/>
              </a:rPr>
              <a:t>: “I am going to remain silent. I want to contact an attorney.”</a:t>
            </a:r>
          </a:p>
          <a:p>
            <a:pPr eaLnBrk="1" hangingPunct="1"/>
            <a:r>
              <a:rPr lang="en-US">
                <a:solidFill>
                  <a:srgbClr val="000000"/>
                </a:solidFill>
                <a:latin typeface="Abadi MT Condensed Extra Bold" charset="0"/>
              </a:rPr>
              <a:t>COP: “That’s fine. You’ll be able to contact your lawyer at the police station.”</a:t>
            </a:r>
            <a:endParaRPr lang="en-US">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18435" name="Rectangle 2"/>
          <p:cNvSpPr>
            <a:spLocks noGrp="1" noChangeArrowheads="1"/>
          </p:cNvSpPr>
          <p:nvPr>
            <p:ph type="title"/>
          </p:nvPr>
        </p:nvSpPr>
        <p:spPr>
          <a:xfrm>
            <a:off x="685800" y="609600"/>
            <a:ext cx="7543800" cy="762000"/>
          </a:xfrm>
        </p:spPr>
        <p:txBody>
          <a:bodyPr/>
          <a:lstStyle/>
          <a:p>
            <a:pPr eaLnBrk="1" hangingPunct="1"/>
            <a:r>
              <a:rPr lang="en-US" b="1" smtClean="0">
                <a:solidFill>
                  <a:srgbClr val="161616"/>
                </a:solidFill>
                <a:latin typeface="Abadi MT Condensed Extra Bold" charset="0"/>
              </a:rPr>
              <a:t>What rights do I have?</a:t>
            </a:r>
          </a:p>
        </p:txBody>
      </p:sp>
      <p:sp>
        <p:nvSpPr>
          <p:cNvPr id="18436" name="Rectangle 3"/>
          <p:cNvSpPr>
            <a:spLocks noGrp="1" noChangeArrowheads="1"/>
          </p:cNvSpPr>
          <p:nvPr>
            <p:ph type="body" idx="1"/>
          </p:nvPr>
        </p:nvSpPr>
        <p:spPr>
          <a:xfrm>
            <a:off x="685800" y="1752600"/>
            <a:ext cx="8001000" cy="3962400"/>
          </a:xfrm>
        </p:spPr>
        <p:txBody>
          <a:bodyPr/>
          <a:lstStyle/>
          <a:p>
            <a:pPr eaLnBrk="1" hangingPunct="1">
              <a:lnSpc>
                <a:spcPct val="90000"/>
              </a:lnSpc>
              <a:spcAft>
                <a:spcPts val="1600"/>
              </a:spcAft>
            </a:pPr>
            <a:r>
              <a:rPr lang="en-US" b="1" dirty="0">
                <a:solidFill>
                  <a:srgbClr val="161616"/>
                </a:solidFill>
                <a:latin typeface="Abadi MT Condensed Extra Bold" charset="0"/>
              </a:rPr>
              <a:t>Whether or not you're a citizen, you have these constitutional rights:</a:t>
            </a:r>
          </a:p>
          <a:p>
            <a:pPr eaLnBrk="1" hangingPunct="1">
              <a:lnSpc>
                <a:spcPct val="90000"/>
              </a:lnSpc>
              <a:spcAft>
                <a:spcPts val="1600"/>
              </a:spcAft>
            </a:pPr>
            <a:r>
              <a:rPr lang="en-US" b="1" dirty="0">
                <a:solidFill>
                  <a:srgbClr val="161616"/>
                </a:solidFill>
                <a:latin typeface="Abadi MT Condensed Extra Bold" charset="0"/>
              </a:rPr>
              <a:t>The Right to Remain Silent</a:t>
            </a:r>
          </a:p>
          <a:p>
            <a:pPr eaLnBrk="1" hangingPunct="1">
              <a:lnSpc>
                <a:spcPct val="90000"/>
              </a:lnSpc>
              <a:spcAft>
                <a:spcPts val="1600"/>
              </a:spcAft>
            </a:pPr>
            <a:r>
              <a:rPr lang="en-US" b="1" dirty="0">
                <a:solidFill>
                  <a:srgbClr val="161616"/>
                </a:solidFill>
                <a:latin typeface="Abadi MT Condensed Extra Bold" charset="0"/>
              </a:rPr>
              <a:t>The Right to be Free From “Unreasonable Searches and Seizures”</a:t>
            </a:r>
          </a:p>
          <a:p>
            <a:pPr eaLnBrk="1" hangingPunct="1">
              <a:lnSpc>
                <a:spcPct val="90000"/>
              </a:lnSpc>
              <a:spcAft>
                <a:spcPts val="1600"/>
              </a:spcAft>
            </a:pPr>
            <a:r>
              <a:rPr lang="en-US" b="1">
                <a:solidFill>
                  <a:srgbClr val="161616"/>
                </a:solidFill>
                <a:latin typeface="Abadi MT Condensed Extra Bold" charset="0"/>
              </a:rPr>
              <a:t>The Right to Advocate for Change</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1443" name="Rectangle 2"/>
          <p:cNvSpPr>
            <a:spLocks noGrp="1" noChangeArrowheads="1"/>
          </p:cNvSpPr>
          <p:nvPr>
            <p:ph type="title"/>
          </p:nvPr>
        </p:nvSpPr>
        <p:spPr>
          <a:xfrm>
            <a:off x="685800" y="457200"/>
            <a:ext cx="7772400" cy="838200"/>
          </a:xfrm>
        </p:spPr>
        <p:txBody>
          <a:bodyPr/>
          <a:lstStyle/>
          <a:p>
            <a:pPr eaLnBrk="1" hangingPunct="1"/>
            <a:r>
              <a:rPr lang="en-US" b="1" dirty="0" smtClean="0">
                <a:solidFill>
                  <a:srgbClr val="161616"/>
                </a:solidFill>
                <a:latin typeface="Abadi MT Condensed Extra Bold" charset="0"/>
              </a:rPr>
              <a:t>CD consequences in Oregon</a:t>
            </a:r>
            <a:endParaRPr lang="en-US" b="1" dirty="0" smtClean="0">
              <a:solidFill>
                <a:srgbClr val="161616"/>
              </a:solidFill>
              <a:latin typeface="Abadi MT Condensed Extra Bold" charset="0"/>
            </a:endParaRPr>
          </a:p>
        </p:txBody>
      </p:sp>
      <p:sp>
        <p:nvSpPr>
          <p:cNvPr id="61444" name="Rectangle 3"/>
          <p:cNvSpPr>
            <a:spLocks noGrp="1" noChangeArrowheads="1"/>
          </p:cNvSpPr>
          <p:nvPr>
            <p:ph type="body" idx="1"/>
          </p:nvPr>
        </p:nvSpPr>
        <p:spPr>
          <a:xfrm>
            <a:off x="228600" y="1447800"/>
            <a:ext cx="8686800" cy="5181600"/>
          </a:xfrm>
        </p:spPr>
        <p:txBody>
          <a:bodyPr/>
          <a:lstStyle/>
          <a:p>
            <a:pPr eaLnBrk="1" hangingPunct="1">
              <a:lnSpc>
                <a:spcPct val="90000"/>
              </a:lnSpc>
              <a:spcAft>
                <a:spcPts val="1600"/>
              </a:spcAft>
            </a:pPr>
            <a:r>
              <a:rPr lang="en-US" sz="2800" dirty="0" smtClean="0">
                <a:solidFill>
                  <a:srgbClr val="660066"/>
                </a:solidFill>
                <a:latin typeface="Abadi MT Condensed Extra Bold" charset="0"/>
              </a:rPr>
              <a:t>Criminal convictions include misdemeanors or felonies</a:t>
            </a:r>
          </a:p>
          <a:p>
            <a:pPr eaLnBrk="1" hangingPunct="1">
              <a:lnSpc>
                <a:spcPct val="90000"/>
              </a:lnSpc>
              <a:spcAft>
                <a:spcPts val="1600"/>
              </a:spcAft>
            </a:pPr>
            <a:r>
              <a:rPr lang="en-US" sz="2800" dirty="0" smtClean="0">
                <a:latin typeface="Abadi MT Condensed Extra Bold" charset="0"/>
              </a:rPr>
              <a:t>Venue matters:  federal property vs. other public property vs. private property</a:t>
            </a:r>
            <a:endParaRPr lang="en-US" sz="2800" dirty="0" smtClean="0">
              <a:latin typeface="Abadi MT Condensed Extra Bold" charset="0"/>
            </a:endParaRPr>
          </a:p>
          <a:p>
            <a:pPr eaLnBrk="1" hangingPunct="1">
              <a:lnSpc>
                <a:spcPct val="90000"/>
              </a:lnSpc>
              <a:spcAft>
                <a:spcPts val="1600"/>
              </a:spcAft>
            </a:pPr>
            <a:r>
              <a:rPr lang="en-US" sz="2600" dirty="0">
                <a:solidFill>
                  <a:srgbClr val="161616"/>
                </a:solidFill>
                <a:latin typeface="Abadi MT Condensed Extra Bold" charset="0"/>
              </a:rPr>
              <a:t>Misdemeanor charge:  arrest; potential probation, jail, </a:t>
            </a:r>
            <a:r>
              <a:rPr lang="en-US" sz="2600" dirty="0" smtClean="0">
                <a:solidFill>
                  <a:srgbClr val="161616"/>
                </a:solidFill>
                <a:latin typeface="Abadi MT Condensed Extra Bold" charset="0"/>
              </a:rPr>
              <a:t>fine</a:t>
            </a:r>
          </a:p>
          <a:p>
            <a:pPr eaLnBrk="1" hangingPunct="1">
              <a:lnSpc>
                <a:spcPct val="90000"/>
              </a:lnSpc>
              <a:spcAft>
                <a:spcPts val="1600"/>
              </a:spcAft>
            </a:pPr>
            <a:r>
              <a:rPr lang="en-US" sz="2600" dirty="0" smtClean="0">
                <a:solidFill>
                  <a:srgbClr val="161616"/>
                </a:solidFill>
                <a:latin typeface="Abadi MT Condensed Extra Bold" charset="0"/>
              </a:rPr>
              <a:t>Prosecutor has the option to charge as a </a:t>
            </a:r>
            <a:r>
              <a:rPr lang="en-US" sz="2600" dirty="0" smtClean="0">
                <a:solidFill>
                  <a:srgbClr val="FF0000"/>
                </a:solidFill>
                <a:latin typeface="Abadi MT Condensed Extra Bold" charset="0"/>
              </a:rPr>
              <a:t>VIOLATION</a:t>
            </a:r>
            <a:r>
              <a:rPr lang="en-US" sz="2600" dirty="0" smtClean="0">
                <a:solidFill>
                  <a:srgbClr val="161616"/>
                </a:solidFill>
                <a:latin typeface="Abadi MT Condensed Extra Bold" charset="0"/>
              </a:rPr>
              <a:t>.  Violation is not a criminal conviction.  No jail, no probation.  Judge can only impose fine (or CS alternative).</a:t>
            </a:r>
            <a:endParaRPr lang="en-US" sz="2600" dirty="0">
              <a:solidFill>
                <a:srgbClr val="161616"/>
              </a:solidFill>
              <a:latin typeface="Abadi MT Condensed Extra Bold" charset="0"/>
            </a:endParaRPr>
          </a:p>
          <a:p>
            <a:pPr eaLnBrk="1" hangingPunct="1">
              <a:lnSpc>
                <a:spcPct val="90000"/>
              </a:lnSpc>
              <a:spcAft>
                <a:spcPts val="1600"/>
              </a:spcAft>
            </a:pPr>
            <a:r>
              <a:rPr lang="en-US" sz="2600" dirty="0" smtClean="0">
                <a:solidFill>
                  <a:srgbClr val="161616"/>
                </a:solidFill>
                <a:latin typeface="Abadi MT Condensed Extra Bold" charset="0"/>
              </a:rPr>
              <a:t>Diversion: plead guilty to charge by filing diversion agreement.  Obey all laws for a time period (30 days, 6 months, etc.), pay potential filing fee (</a:t>
            </a:r>
            <a:r>
              <a:rPr lang="en-US" sz="2600" smtClean="0">
                <a:solidFill>
                  <a:srgbClr val="161616"/>
                </a:solidFill>
                <a:latin typeface="Abadi MT Condensed Extra Bold" charset="0"/>
              </a:rPr>
              <a:t>or CS)</a:t>
            </a:r>
            <a:r>
              <a:rPr lang="en-US" sz="2600" dirty="0" smtClean="0">
                <a:solidFill>
                  <a:srgbClr val="161616"/>
                </a:solidFill>
                <a:latin typeface="Abadi MT Condensed Extra Bold" charset="0"/>
              </a:rPr>
              <a:t>.  At end of the time period, Court dismisses charge against you.  No conviction at all. </a:t>
            </a:r>
            <a:endParaRPr lang="en-US" sz="2600" dirty="0">
              <a:solidFill>
                <a:srgbClr val="161616"/>
              </a:solidFill>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1443" name="Rectangle 2"/>
          <p:cNvSpPr>
            <a:spLocks noGrp="1" noChangeArrowheads="1"/>
          </p:cNvSpPr>
          <p:nvPr>
            <p:ph type="title"/>
          </p:nvPr>
        </p:nvSpPr>
        <p:spPr>
          <a:xfrm>
            <a:off x="685800" y="457200"/>
            <a:ext cx="7772400" cy="838200"/>
          </a:xfrm>
        </p:spPr>
        <p:txBody>
          <a:bodyPr/>
          <a:lstStyle/>
          <a:p>
            <a:pPr eaLnBrk="1" hangingPunct="1"/>
            <a:r>
              <a:rPr lang="en-US" b="1" dirty="0" smtClean="0">
                <a:solidFill>
                  <a:srgbClr val="161616"/>
                </a:solidFill>
                <a:latin typeface="Abadi MT Condensed Extra Bold" charset="0"/>
              </a:rPr>
              <a:t>What are my rights at borders?</a:t>
            </a:r>
          </a:p>
        </p:txBody>
      </p:sp>
      <p:sp>
        <p:nvSpPr>
          <p:cNvPr id="61444" name="Rectangle 3"/>
          <p:cNvSpPr>
            <a:spLocks noGrp="1" noChangeArrowheads="1"/>
          </p:cNvSpPr>
          <p:nvPr>
            <p:ph type="body" idx="1"/>
          </p:nvPr>
        </p:nvSpPr>
        <p:spPr>
          <a:xfrm>
            <a:off x="228600" y="1447800"/>
            <a:ext cx="8686800" cy="5181600"/>
          </a:xfrm>
        </p:spPr>
        <p:txBody>
          <a:bodyPr/>
          <a:lstStyle/>
          <a:p>
            <a:pPr eaLnBrk="1" hangingPunct="1">
              <a:lnSpc>
                <a:spcPct val="90000"/>
              </a:lnSpc>
              <a:spcAft>
                <a:spcPts val="1600"/>
              </a:spcAft>
            </a:pPr>
            <a:r>
              <a:rPr lang="en-US" sz="2600" dirty="0" smtClean="0">
                <a:solidFill>
                  <a:srgbClr val="161616"/>
                </a:solidFill>
                <a:latin typeface="Abadi MT Condensed Extra Bold" charset="0"/>
              </a:rPr>
              <a:t>Within 500 miles of a border your constitutional rights are greatly reduced.</a:t>
            </a:r>
          </a:p>
          <a:p>
            <a:pPr eaLnBrk="1" hangingPunct="1">
              <a:lnSpc>
                <a:spcPct val="90000"/>
              </a:lnSpc>
              <a:spcAft>
                <a:spcPts val="1600"/>
              </a:spcAft>
            </a:pPr>
            <a:r>
              <a:rPr lang="en-US" sz="2600" dirty="0" smtClean="0">
                <a:solidFill>
                  <a:srgbClr val="161616"/>
                </a:solidFill>
                <a:latin typeface="Abadi MT Condensed Extra Bold" charset="0"/>
              </a:rPr>
              <a:t>This area of the law is constantly changing right now….</a:t>
            </a:r>
            <a:endParaRPr lang="en-US" sz="2600" dirty="0">
              <a:solidFill>
                <a:srgbClr val="161616"/>
              </a:solidFill>
              <a:latin typeface="Abadi MT Condensed Extra Bold" charset="0"/>
            </a:endParaRPr>
          </a:p>
        </p:txBody>
      </p:sp>
    </p:spTree>
    <p:extLst>
      <p:ext uri="{BB962C8B-B14F-4D97-AF65-F5344CB8AC3E}">
        <p14:creationId xmlns:p14="http://schemas.microsoft.com/office/powerpoint/2010/main" val="258333383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5"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5539" name="Rectangle 2"/>
          <p:cNvSpPr>
            <a:spLocks noGrp="1" noChangeArrowheads="1"/>
          </p:cNvSpPr>
          <p:nvPr>
            <p:ph type="title"/>
          </p:nvPr>
        </p:nvSpPr>
        <p:spPr>
          <a:xfrm>
            <a:off x="762000" y="1676400"/>
            <a:ext cx="7467600" cy="2590800"/>
          </a:xfrm>
        </p:spPr>
        <p:txBody>
          <a:bodyPr/>
          <a:lstStyle/>
          <a:p>
            <a:pPr eaLnBrk="1" hangingPunct="1"/>
            <a:r>
              <a:rPr lang="en-US" b="1" smtClean="0">
                <a:solidFill>
                  <a:srgbClr val="161616"/>
                </a:solidFill>
                <a:latin typeface="Abadi MT Condensed Extra Bold" charset="0"/>
              </a:rPr>
              <a:t>Special Rights &amp; Concerns for Non-documented People</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lstStyle/>
          <a:p>
            <a:pPr eaLnBrk="1" hangingPunct="1"/>
            <a:r>
              <a:rPr lang="en-US" b="1">
                <a:solidFill>
                  <a:srgbClr val="000000"/>
                </a:solidFill>
                <a:latin typeface="Abadi MT Condensed Extra Bold" charset="0"/>
              </a:rPr>
              <a:t>What if I am not a citizen and the ICE contacts me?</a:t>
            </a:r>
            <a:endParaRPr lang="en-US">
              <a:latin typeface="Abadi MT Condensed Extra Bold" charset="0"/>
            </a:endParaRPr>
          </a:p>
        </p:txBody>
      </p:sp>
      <p:sp>
        <p:nvSpPr>
          <p:cNvPr id="67588" name="Rectangle 3"/>
          <p:cNvSpPr>
            <a:spLocks noGrp="1" noChangeArrowheads="1"/>
          </p:cNvSpPr>
          <p:nvPr>
            <p:ph type="body" idx="1"/>
          </p:nvPr>
        </p:nvSpPr>
        <p:spPr>
          <a:xfrm>
            <a:off x="685800" y="2133600"/>
            <a:ext cx="7696200" cy="3200400"/>
          </a:xfrm>
        </p:spPr>
        <p:txBody>
          <a:bodyPr/>
          <a:lstStyle/>
          <a:p>
            <a:pPr eaLnBrk="1" hangingPunct="1">
              <a:spcAft>
                <a:spcPts val="1600"/>
              </a:spcAft>
            </a:pPr>
            <a:r>
              <a:rPr lang="en-US" sz="2800" b="1" dirty="0" smtClean="0">
                <a:solidFill>
                  <a:srgbClr val="161616"/>
                </a:solidFill>
                <a:latin typeface="Abadi MT Condensed Extra Bold" charset="0"/>
              </a:rPr>
              <a:t>ICE CANNOT ENTER YOUR HOME WITHOUT YOUR CONSENT.  YOU DO NOT HAVE TO ANSWER THE DOOR OR SPEAK TO AN ICE AGENT.</a:t>
            </a:r>
          </a:p>
          <a:p>
            <a:pPr eaLnBrk="1" hangingPunct="1">
              <a:spcAft>
                <a:spcPts val="1600"/>
              </a:spcAft>
            </a:pPr>
            <a:r>
              <a:rPr lang="en-US" sz="2800" b="1" dirty="0" smtClean="0">
                <a:solidFill>
                  <a:srgbClr val="161616"/>
                </a:solidFill>
                <a:latin typeface="Abadi MT Condensed Extra Bold" charset="0"/>
              </a:rPr>
              <a:t>Assert </a:t>
            </a:r>
            <a:r>
              <a:rPr lang="en-US" sz="2800" b="1" dirty="0">
                <a:solidFill>
                  <a:srgbClr val="161616"/>
                </a:solidFill>
                <a:latin typeface="Abadi MT Condensed Extra Bold" charset="0"/>
              </a:rPr>
              <a:t>your rights. Failure to demand your rights may result in a waiver of your rights, and ICE may deport… </a:t>
            </a:r>
            <a:endParaRPr lang="en-US" sz="2800" dirty="0">
              <a:solidFill>
                <a:srgbClr val="161616"/>
              </a:solidFill>
              <a:latin typeface="Abadi MT Condensed Extra Bold" charset="0"/>
            </a:endParaRPr>
          </a:p>
          <a:p>
            <a:pPr eaLnBrk="1" hangingPunct="1">
              <a:spcAft>
                <a:spcPts val="1600"/>
              </a:spcAft>
            </a:pPr>
            <a:r>
              <a:rPr lang="en-US" sz="2800" dirty="0" smtClean="0">
                <a:solidFill>
                  <a:srgbClr val="161616"/>
                </a:solidFill>
                <a:latin typeface="Abadi MT Condensed Extra Bold" charset="0"/>
              </a:rPr>
              <a:t>Do </a:t>
            </a:r>
            <a:r>
              <a:rPr lang="en-US" sz="2800" dirty="0">
                <a:solidFill>
                  <a:srgbClr val="161616"/>
                </a:solidFill>
                <a:latin typeface="Abadi MT Condensed Extra Bold" charset="0"/>
              </a:rPr>
              <a:t>not rely on agents or family members to translate important </a:t>
            </a:r>
            <a:r>
              <a:rPr lang="en-US" sz="2800" dirty="0" smtClean="0">
                <a:solidFill>
                  <a:srgbClr val="161616"/>
                </a:solidFill>
                <a:latin typeface="Abadi MT Condensed Extra Bold" charset="0"/>
              </a:rPr>
              <a:t>legal </a:t>
            </a:r>
            <a:r>
              <a:rPr lang="en-US" sz="2800" dirty="0">
                <a:solidFill>
                  <a:srgbClr val="161616"/>
                </a:solidFill>
                <a:latin typeface="Abadi MT Condensed Extra Bold" charset="0"/>
              </a:rPr>
              <a:t>information. Demand Interpreter</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9635" name="Rectangle 2"/>
          <p:cNvSpPr>
            <a:spLocks noGrp="1" noChangeArrowheads="1"/>
          </p:cNvSpPr>
          <p:nvPr>
            <p:ph type="title"/>
          </p:nvPr>
        </p:nvSpPr>
        <p:spPr>
          <a:xfrm>
            <a:off x="685800" y="0"/>
            <a:ext cx="7772400" cy="1143000"/>
          </a:xfrm>
        </p:spPr>
        <p:txBody>
          <a:bodyPr/>
          <a:lstStyle/>
          <a:p>
            <a:pPr eaLnBrk="1" hangingPunct="1"/>
            <a:r>
              <a:rPr lang="en-US" b="1" smtClean="0">
                <a:solidFill>
                  <a:srgbClr val="161616"/>
                </a:solidFill>
                <a:latin typeface="Abadi MT Condensed Extra Bold" charset="0"/>
              </a:rPr>
              <a:t>Talk to a lawyer</a:t>
            </a:r>
          </a:p>
        </p:txBody>
      </p:sp>
      <p:sp>
        <p:nvSpPr>
          <p:cNvPr id="69636" name="Rectangle 3"/>
          <p:cNvSpPr>
            <a:spLocks noGrp="1" noChangeArrowheads="1"/>
          </p:cNvSpPr>
          <p:nvPr>
            <p:ph type="body" idx="1"/>
          </p:nvPr>
        </p:nvSpPr>
        <p:spPr>
          <a:xfrm>
            <a:off x="304800" y="990600"/>
            <a:ext cx="8534400" cy="5715000"/>
          </a:xfrm>
        </p:spPr>
        <p:txBody>
          <a:bodyPr/>
          <a:lstStyle/>
          <a:p>
            <a:pPr eaLnBrk="1" hangingPunct="1">
              <a:lnSpc>
                <a:spcPct val="90000"/>
              </a:lnSpc>
              <a:spcAft>
                <a:spcPts val="1600"/>
              </a:spcAft>
              <a:buFontTx/>
              <a:buNone/>
            </a:pPr>
            <a:r>
              <a:rPr lang="en-US" sz="2900" dirty="0" smtClean="0">
                <a:solidFill>
                  <a:srgbClr val="161616"/>
                </a:solidFill>
                <a:latin typeface="Abadi MT Condensed Extra Bold" charset="0"/>
              </a:rPr>
              <a:t>   You are not entitled to a free lawyer if you cannot afford one.</a:t>
            </a:r>
          </a:p>
          <a:p>
            <a:pPr eaLnBrk="1" hangingPunct="1">
              <a:spcAft>
                <a:spcPts val="1600"/>
              </a:spcAft>
            </a:pPr>
            <a:r>
              <a:rPr lang="en-US" sz="2800" dirty="0">
                <a:solidFill>
                  <a:srgbClr val="161616"/>
                </a:solidFill>
                <a:latin typeface="Abadi MT Condensed Extra Bold" charset="0"/>
              </a:rPr>
              <a:t>You have the right to an interpreter who speaks your native </a:t>
            </a:r>
            <a:r>
              <a:rPr lang="en-US" sz="2800" dirty="0" smtClean="0">
                <a:solidFill>
                  <a:srgbClr val="161616"/>
                </a:solidFill>
                <a:latin typeface="Abadi MT Condensed Extra Bold" charset="0"/>
              </a:rPr>
              <a:t>language.  Do </a:t>
            </a:r>
            <a:r>
              <a:rPr lang="en-US" sz="2800" dirty="0">
                <a:solidFill>
                  <a:srgbClr val="161616"/>
                </a:solidFill>
                <a:latin typeface="Abadi MT Condensed Extra Bold" charset="0"/>
              </a:rPr>
              <a:t>not sign papers without a </a:t>
            </a:r>
            <a:r>
              <a:rPr lang="en-US" sz="2800" dirty="0" smtClean="0">
                <a:solidFill>
                  <a:srgbClr val="161616"/>
                </a:solidFill>
                <a:latin typeface="Abadi MT Condensed Extra Bold" charset="0"/>
              </a:rPr>
              <a:t>lawyer</a:t>
            </a:r>
            <a:endParaRPr lang="en-US" sz="2900" dirty="0" smtClean="0">
              <a:solidFill>
                <a:srgbClr val="161616"/>
              </a:solidFill>
              <a:latin typeface="Abadi MT Condensed Extra Bold" charset="0"/>
            </a:endParaRPr>
          </a:p>
          <a:p>
            <a:pPr eaLnBrk="1" hangingPunct="1">
              <a:lnSpc>
                <a:spcPct val="90000"/>
              </a:lnSpc>
              <a:spcAft>
                <a:spcPts val="1600"/>
              </a:spcAft>
            </a:pPr>
            <a:r>
              <a:rPr lang="en-US" sz="2900" dirty="0" smtClean="0">
                <a:solidFill>
                  <a:srgbClr val="161616"/>
                </a:solidFill>
                <a:latin typeface="Abadi MT Condensed Extra Bold" charset="0"/>
              </a:rPr>
              <a:t>Always carry the name and telephone number of an immigration lawyer and who will take your calls. You must carry your immigration papers such as "green card," I-94, </a:t>
            </a:r>
            <a:r>
              <a:rPr lang="en-US" sz="2900" dirty="0">
                <a:solidFill>
                  <a:srgbClr val="161616"/>
                </a:solidFill>
                <a:latin typeface="Abadi MT Condensed Extra Bold" charset="0"/>
              </a:rPr>
              <a:t> </a:t>
            </a:r>
            <a:r>
              <a:rPr lang="en-US" sz="2900" dirty="0" smtClean="0">
                <a:solidFill>
                  <a:srgbClr val="161616"/>
                </a:solidFill>
                <a:latin typeface="Abadi MT Condensed Extra Bold" charset="0"/>
              </a:rPr>
              <a:t>or work authorization with you as well. </a:t>
            </a:r>
          </a:p>
          <a:p>
            <a:pPr eaLnBrk="1" hangingPunct="1">
              <a:lnSpc>
                <a:spcPct val="90000"/>
              </a:lnSpc>
              <a:spcAft>
                <a:spcPts val="1600"/>
              </a:spcAft>
            </a:pPr>
            <a:r>
              <a:rPr lang="en-US" sz="2900" dirty="0" smtClean="0">
                <a:solidFill>
                  <a:srgbClr val="161616"/>
                </a:solidFill>
                <a:latin typeface="Abadi MT Condensed Extra Bold" charset="0"/>
              </a:rPr>
              <a:t>The immigration laws are complex and changing. ICE will not explain your options to you. As soon as you encounter an ICE agent, call your attorney. </a:t>
            </a:r>
            <a:endParaRPr lang="en-US" sz="2900" b="1" i="1" dirty="0" smtClean="0">
              <a:solidFill>
                <a:srgbClr val="161616"/>
              </a:solidFill>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71683" name="Rectangle 2"/>
          <p:cNvSpPr>
            <a:spLocks noGrp="1" noChangeArrowheads="1"/>
          </p:cNvSpPr>
          <p:nvPr>
            <p:ph type="title"/>
          </p:nvPr>
        </p:nvSpPr>
        <p:spPr>
          <a:xfrm>
            <a:off x="685800" y="381000"/>
            <a:ext cx="7772400" cy="1143000"/>
          </a:xfrm>
        </p:spPr>
        <p:txBody>
          <a:bodyPr/>
          <a:lstStyle/>
          <a:p>
            <a:pPr eaLnBrk="1" hangingPunct="1"/>
            <a:r>
              <a:rPr lang="en-US" b="1" dirty="0" smtClean="0">
                <a:solidFill>
                  <a:srgbClr val="161616"/>
                </a:solidFill>
                <a:latin typeface="Abadi MT Condensed Extra Bold" charset="0"/>
              </a:rPr>
              <a:t>Deportation issues</a:t>
            </a:r>
          </a:p>
        </p:txBody>
      </p:sp>
      <p:sp>
        <p:nvSpPr>
          <p:cNvPr id="71684" name="Rectangle 3"/>
          <p:cNvSpPr>
            <a:spLocks noGrp="1" noChangeArrowheads="1"/>
          </p:cNvSpPr>
          <p:nvPr>
            <p:ph type="body" idx="1"/>
          </p:nvPr>
        </p:nvSpPr>
        <p:spPr>
          <a:xfrm>
            <a:off x="381000" y="1676400"/>
            <a:ext cx="8382000" cy="4648200"/>
          </a:xfrm>
        </p:spPr>
        <p:txBody>
          <a:bodyPr/>
          <a:lstStyle/>
          <a:p>
            <a:pPr eaLnBrk="1" hangingPunct="1">
              <a:lnSpc>
                <a:spcPct val="90000"/>
              </a:lnSpc>
              <a:spcAft>
                <a:spcPts val="1600"/>
              </a:spcAft>
            </a:pPr>
            <a:r>
              <a:rPr lang="en-US" sz="2800" dirty="0" smtClean="0">
                <a:solidFill>
                  <a:srgbClr val="161616"/>
                </a:solidFill>
                <a:latin typeface="Abadi MT Condensed Extra Bold" charset="0"/>
              </a:rPr>
              <a:t>Parents:  After 6 months of detention, the state is permitted to place your children up for adoption and terminate your parental rights.</a:t>
            </a:r>
          </a:p>
          <a:p>
            <a:pPr eaLnBrk="1" hangingPunct="1">
              <a:lnSpc>
                <a:spcPct val="90000"/>
              </a:lnSpc>
              <a:spcAft>
                <a:spcPts val="1600"/>
              </a:spcAft>
            </a:pPr>
            <a:r>
              <a:rPr lang="en-US" sz="2800" dirty="0" smtClean="0">
                <a:solidFill>
                  <a:srgbClr val="161616"/>
                </a:solidFill>
                <a:latin typeface="Abadi MT Condensed Extra Bold" charset="0"/>
              </a:rPr>
              <a:t>Set up emergency arrangements. Sign a power of attorney giving someone you know the power to care for your children in your absence so they do not end up in the system.</a:t>
            </a:r>
          </a:p>
          <a:p>
            <a:pPr eaLnBrk="1" hangingPunct="1">
              <a:lnSpc>
                <a:spcPct val="90000"/>
              </a:lnSpc>
              <a:spcAft>
                <a:spcPts val="1600"/>
              </a:spcAft>
            </a:pPr>
            <a:r>
              <a:rPr lang="en-US" sz="2800" dirty="0" smtClean="0">
                <a:solidFill>
                  <a:srgbClr val="161616"/>
                </a:solidFill>
                <a:latin typeface="Abadi MT Condensed Extra Bold" charset="0"/>
              </a:rPr>
              <a:t>You may be able to post bail if detained.</a:t>
            </a:r>
          </a:p>
          <a:p>
            <a:pPr eaLnBrk="1" hangingPunct="1">
              <a:lnSpc>
                <a:spcPct val="90000"/>
              </a:lnSpc>
              <a:spcAft>
                <a:spcPts val="1600"/>
              </a:spcAft>
            </a:pPr>
            <a:r>
              <a:rPr lang="en-US" sz="2800" dirty="0" smtClean="0">
                <a:solidFill>
                  <a:srgbClr val="161616"/>
                </a:solidFill>
                <a:latin typeface="Abadi MT Condensed Extra Bold" charset="0"/>
              </a:rPr>
              <a:t>Prevent deportations:  Don’t drive if your car isn’t in legal compliance with driving laws, don’t drive drunk, don’t go to jail!</a:t>
            </a:r>
            <a:endParaRPr lang="en-US" sz="2800" dirty="0">
              <a:solidFill>
                <a:srgbClr val="161616"/>
              </a:solidFill>
              <a:latin typeface="Abadi MT Condensed Extra Bold" charset="0"/>
            </a:endParaRPr>
          </a:p>
        </p:txBody>
      </p:sp>
    </p:spTree>
    <p:extLst>
      <p:ext uri="{BB962C8B-B14F-4D97-AF65-F5344CB8AC3E}">
        <p14:creationId xmlns:p14="http://schemas.microsoft.com/office/powerpoint/2010/main" val="254723187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body" idx="1"/>
          </p:nvPr>
        </p:nvSpPr>
        <p:spPr>
          <a:xfrm>
            <a:off x="228600" y="990600"/>
            <a:ext cx="8686800" cy="5638800"/>
          </a:xfrm>
          <a:solidFill>
            <a:srgbClr val="FF99CC"/>
          </a:solidFill>
          <a:ln>
            <a:solidFill>
              <a:srgbClr val="FF99CC"/>
            </a:solidFill>
            <a:miter lim="800000"/>
            <a:headEnd/>
            <a:tailEnd/>
          </a:ln>
        </p:spPr>
        <p:txBody>
          <a:bodyPr/>
          <a:lstStyle/>
          <a:p>
            <a:pPr algn="ctr" eaLnBrk="1" hangingPunct="1">
              <a:lnSpc>
                <a:spcPct val="80000"/>
              </a:lnSpc>
              <a:buFontTx/>
              <a:buNone/>
            </a:pPr>
            <a:endParaRPr lang="en-US" sz="1400" b="1" u="sng">
              <a:latin typeface="Times New Roman" charset="0"/>
              <a:ea typeface="ＭＳ Ｐゴシック" charset="0"/>
              <a:cs typeface="ＭＳ Ｐゴシック" charset="0"/>
            </a:endParaRPr>
          </a:p>
          <a:p>
            <a:pPr algn="ctr" eaLnBrk="1" hangingPunct="1">
              <a:lnSpc>
                <a:spcPct val="80000"/>
              </a:lnSpc>
              <a:buFontTx/>
              <a:buNone/>
            </a:pPr>
            <a:r>
              <a:rPr lang="en-US" sz="2000" b="1" u="sng">
                <a:latin typeface="Times New Roman" charset="0"/>
                <a:ea typeface="ＭＳ Ｐゴシック" charset="0"/>
                <a:cs typeface="ＭＳ Ｐゴシック" charset="0"/>
              </a:rPr>
              <a:t>Lesson One: Do Not Focus on Guilt or Innocence</a:t>
            </a: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2000" b="1" u="sng">
                <a:latin typeface="Times New Roman" charset="0"/>
                <a:ea typeface="ＭＳ Ｐゴシック" charset="0"/>
                <a:cs typeface="ＭＳ Ｐゴシック" charset="0"/>
              </a:rPr>
              <a:t>Lesson Two: Don't Spread Fear and Paranoia</a:t>
            </a:r>
            <a:r>
              <a:rPr lang="en-US" sz="1800" b="1">
                <a:latin typeface="Times New Roman" charset="0"/>
                <a:ea typeface="ＭＳ Ｐゴシック" charset="0"/>
                <a:cs typeface="ＭＳ Ｐゴシック" charset="0"/>
              </a:rPr>
              <a:t> </a:t>
            </a:r>
            <a:br>
              <a:rPr lang="en-US" sz="1800" b="1">
                <a:latin typeface="Times New Roman" charset="0"/>
                <a:ea typeface="ＭＳ Ｐゴシック" charset="0"/>
                <a:cs typeface="ＭＳ Ｐゴシック" charset="0"/>
              </a:rPr>
            </a:b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2000" b="1" u="sng">
                <a:latin typeface="Times New Roman" charset="0"/>
                <a:ea typeface="ＭＳ Ｐゴシック" charset="0"/>
                <a:cs typeface="ＭＳ Ｐゴシック" charset="0"/>
              </a:rPr>
              <a:t>Lesson Three: Your Support Does Matter</a:t>
            </a: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2000" b="1" u="sng">
                <a:latin typeface="Times New Roman" charset="0"/>
                <a:ea typeface="ＭＳ Ｐゴシック" charset="0"/>
                <a:cs typeface="ＭＳ Ｐゴシック" charset="0"/>
              </a:rPr>
              <a:t>Lesson Four: An Injury to One is an Injury to All</a:t>
            </a: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2000" b="1" u="sng">
                <a:latin typeface="Times New Roman" charset="0"/>
                <a:ea typeface="ＭＳ Ｐゴシック" charset="0"/>
                <a:cs typeface="ＭＳ Ｐゴシック" charset="0"/>
              </a:rPr>
              <a:t>Lesson Five: Combating Marginalization</a:t>
            </a: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2000" b="1" u="sng">
                <a:latin typeface="Times New Roman" charset="0"/>
                <a:ea typeface="ＭＳ Ｐゴシック" charset="0"/>
                <a:cs typeface="ＭＳ Ｐゴシック" charset="0"/>
              </a:rPr>
              <a:t>Lesson Six: Map Our Connections</a:t>
            </a: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2000" b="1" u="sng">
                <a:latin typeface="Times New Roman" charset="0"/>
                <a:ea typeface="ＭＳ Ｐゴシック" charset="0"/>
                <a:cs typeface="ＭＳ Ｐゴシック" charset="0"/>
              </a:rPr>
              <a:t>Lesson Seven: Expand Our Base of Support Through Networks of Solidarity</a:t>
            </a: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2000" b="1" u="sng">
                <a:latin typeface="Times New Roman" charset="0"/>
                <a:ea typeface="ＭＳ Ｐゴシック" charset="0"/>
                <a:cs typeface="ＭＳ Ｐゴシック" charset="0"/>
              </a:rPr>
              <a:t>Lesson Eight: Racism and Resources</a:t>
            </a: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2000" b="1" u="sng">
                <a:latin typeface="Times New Roman" charset="0"/>
                <a:ea typeface="ＭＳ Ｐゴシック" charset="0"/>
                <a:cs typeface="ＭＳ Ｐゴシック" charset="0"/>
              </a:rPr>
              <a:t>Lesson Nine: Strategic Thinking</a:t>
            </a:r>
            <a:r>
              <a:rPr lang="en-US" sz="2000" b="1">
                <a:latin typeface="Times New Roman" charset="0"/>
                <a:ea typeface="ＭＳ Ｐゴシック" charset="0"/>
                <a:cs typeface="ＭＳ Ｐゴシック" charset="0"/>
              </a:rPr>
              <a:t/>
            </a:r>
            <a:br>
              <a:rPr lang="en-US" sz="2000" b="1">
                <a:latin typeface="Times New Roman" charset="0"/>
                <a:ea typeface="ＭＳ Ｐゴシック" charset="0"/>
                <a:cs typeface="ＭＳ Ｐゴシック" charset="0"/>
              </a:rPr>
            </a:br>
            <a:r>
              <a:rPr lang="en-US" sz="1800" b="1">
                <a:latin typeface="Times New Roman" charset="0"/>
                <a:ea typeface="ＭＳ Ｐゴシック" charset="0"/>
                <a:cs typeface="ＭＳ Ｐゴシック" charset="0"/>
              </a:rPr>
              <a:t/>
            </a:r>
            <a:br>
              <a:rPr lang="en-US" sz="1800" b="1">
                <a:latin typeface="Times New Roman" charset="0"/>
                <a:ea typeface="ＭＳ Ｐゴシック" charset="0"/>
                <a:cs typeface="ＭＳ Ｐゴシック" charset="0"/>
              </a:rPr>
            </a:br>
            <a:r>
              <a:rPr lang="en-US" sz="2000" b="1" u="sng">
                <a:latin typeface="Times New Roman" charset="0"/>
                <a:ea typeface="ＭＳ Ｐゴシック" charset="0"/>
                <a:cs typeface="ＭＳ Ｐゴシック" charset="0"/>
              </a:rPr>
              <a:t>Lesson 10: Stopping Nightmares and Fulfilling Visions</a:t>
            </a:r>
            <a:r>
              <a:rPr lang="en-US" sz="1600" b="1">
                <a:latin typeface="Times New Roman" charset="0"/>
                <a:ea typeface="ＭＳ Ｐゴシック" charset="0"/>
                <a:cs typeface="ＭＳ Ｐゴシック" charset="0"/>
              </a:rPr>
              <a:t/>
            </a:r>
            <a:br>
              <a:rPr lang="en-US" sz="1600" b="1">
                <a:latin typeface="Times New Roman" charset="0"/>
                <a:ea typeface="ＭＳ Ｐゴシック" charset="0"/>
                <a:cs typeface="ＭＳ Ｐゴシック" charset="0"/>
              </a:rPr>
            </a:br>
            <a:r>
              <a:rPr lang="en-US" sz="1400" b="1">
                <a:latin typeface="Times New Roman" charset="0"/>
                <a:ea typeface="ＭＳ Ｐゴシック" charset="0"/>
                <a:cs typeface="ＭＳ Ｐゴシック" charset="0"/>
              </a:rPr>
              <a:t/>
            </a:r>
            <a:br>
              <a:rPr lang="en-US" sz="1400" b="1">
                <a:latin typeface="Times New Roman" charset="0"/>
                <a:ea typeface="ＭＳ Ｐゴシック" charset="0"/>
                <a:cs typeface="ＭＳ Ｐゴシック" charset="0"/>
              </a:rPr>
            </a:br>
            <a:endParaRPr lang="en-US" sz="1400" b="1">
              <a:latin typeface="Times New Roman" charset="0"/>
              <a:ea typeface="ＭＳ Ｐゴシック" charset="0"/>
              <a:cs typeface="ＭＳ Ｐゴシック" charset="0"/>
            </a:endParaRPr>
          </a:p>
        </p:txBody>
      </p:sp>
      <p:sp>
        <p:nvSpPr>
          <p:cNvPr id="57347" name="Rectangle 2"/>
          <p:cNvSpPr>
            <a:spLocks noGrp="1" noChangeArrowheads="1"/>
          </p:cNvSpPr>
          <p:nvPr>
            <p:ph type="title"/>
          </p:nvPr>
        </p:nvSpPr>
        <p:spPr>
          <a:xfrm>
            <a:off x="228600" y="228600"/>
            <a:ext cx="8686800" cy="914400"/>
          </a:xfrm>
          <a:solidFill>
            <a:srgbClr val="FF99CC"/>
          </a:solidFill>
        </p:spPr>
        <p:txBody>
          <a:bodyPr/>
          <a:lstStyle/>
          <a:p>
            <a:pPr eaLnBrk="1" hangingPunct="1"/>
            <a:r>
              <a:rPr lang="en-US" sz="4000" b="1">
                <a:latin typeface="Arial" charset="0"/>
                <a:ea typeface="ＭＳ Ｐゴシック" charset="0"/>
                <a:cs typeface="ＭＳ Ｐゴシック" charset="0"/>
              </a:rPr>
              <a:t>* 10 Lessons of Criminalization *</a:t>
            </a:r>
          </a:p>
        </p:txBody>
      </p:sp>
    </p:spTree>
    <p:extLst>
      <p:ext uri="{BB962C8B-B14F-4D97-AF65-F5344CB8AC3E}">
        <p14:creationId xmlns:p14="http://schemas.microsoft.com/office/powerpoint/2010/main" val="19466241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6" descr="legal flow-kyr"/>
          <p:cNvPicPr>
            <a:picLocks noChangeAspect="1" noChangeArrowheads="1"/>
          </p:cNvPicPr>
          <p:nvPr/>
        </p:nvPicPr>
        <p:blipFill>
          <a:blip r:embed="rId3"/>
          <a:srcRect/>
          <a:stretch>
            <a:fillRect/>
          </a:stretch>
        </p:blipFill>
        <p:spPr bwMode="auto">
          <a:xfrm>
            <a:off x="-7248525" y="-1981200"/>
            <a:ext cx="6842125" cy="8839200"/>
          </a:xfrm>
          <a:prstGeom prst="rect">
            <a:avLst/>
          </a:prstGeom>
          <a:noFill/>
          <a:ln w="9525">
            <a:noFill/>
            <a:miter lim="800000"/>
            <a:headEnd/>
            <a:tailEnd/>
          </a:ln>
        </p:spPr>
      </p:pic>
      <p:sp>
        <p:nvSpPr>
          <p:cNvPr id="79875" name="AutoShape 10"/>
          <p:cNvSpPr>
            <a:spLocks noChangeArrowheads="1"/>
          </p:cNvSpPr>
          <p:nvPr/>
        </p:nvSpPr>
        <p:spPr bwMode="auto">
          <a:xfrm>
            <a:off x="7696200" y="152400"/>
            <a:ext cx="914400" cy="228600"/>
          </a:xfrm>
          <a:prstGeom prst="flowChartProcess">
            <a:avLst/>
          </a:prstGeom>
          <a:solidFill>
            <a:srgbClr val="3BB478"/>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Leave</a:t>
            </a:r>
          </a:p>
        </p:txBody>
      </p:sp>
      <p:sp>
        <p:nvSpPr>
          <p:cNvPr id="79876" name="AutoShape 11"/>
          <p:cNvSpPr>
            <a:spLocks noChangeArrowheads="1"/>
          </p:cNvSpPr>
          <p:nvPr/>
        </p:nvSpPr>
        <p:spPr bwMode="auto">
          <a:xfrm>
            <a:off x="2514600" y="152400"/>
            <a:ext cx="762000" cy="228600"/>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Stay</a:t>
            </a:r>
          </a:p>
        </p:txBody>
      </p:sp>
      <p:cxnSp>
        <p:nvCxnSpPr>
          <p:cNvPr id="79877" name="AutoShape 21"/>
          <p:cNvCxnSpPr>
            <a:cxnSpLocks noChangeShapeType="1"/>
            <a:stCxn id="79876" idx="2"/>
            <a:endCxn id="79940" idx="0"/>
          </p:cNvCxnSpPr>
          <p:nvPr/>
        </p:nvCxnSpPr>
        <p:spPr bwMode="auto">
          <a:xfrm rot="5400000">
            <a:off x="2819400" y="457200"/>
            <a:ext cx="152400" cy="0"/>
          </a:xfrm>
          <a:prstGeom prst="straightConnector1">
            <a:avLst/>
          </a:prstGeom>
          <a:noFill/>
          <a:ln w="9525">
            <a:solidFill>
              <a:schemeClr val="tx1"/>
            </a:solidFill>
            <a:round/>
            <a:headEnd/>
            <a:tailEnd type="triangle" w="med" len="med"/>
          </a:ln>
        </p:spPr>
      </p:cxnSp>
      <p:cxnSp>
        <p:nvCxnSpPr>
          <p:cNvPr id="79878" name="AutoShape 28"/>
          <p:cNvCxnSpPr>
            <a:cxnSpLocks noChangeShapeType="1"/>
            <a:stCxn id="79895" idx="3"/>
          </p:cNvCxnSpPr>
          <p:nvPr/>
        </p:nvCxnSpPr>
        <p:spPr bwMode="auto">
          <a:xfrm>
            <a:off x="4343400" y="1028700"/>
            <a:ext cx="1143000" cy="0"/>
          </a:xfrm>
          <a:prstGeom prst="straightConnector1">
            <a:avLst/>
          </a:prstGeom>
          <a:noFill/>
          <a:ln w="9525">
            <a:solidFill>
              <a:schemeClr val="tx1"/>
            </a:solidFill>
            <a:round/>
            <a:headEnd/>
            <a:tailEnd type="triangle" w="med" len="med"/>
          </a:ln>
        </p:spPr>
      </p:cxnSp>
      <p:sp>
        <p:nvSpPr>
          <p:cNvPr id="79879" name="AutoShape 30"/>
          <p:cNvSpPr>
            <a:spLocks noChangeArrowheads="1"/>
          </p:cNvSpPr>
          <p:nvPr/>
        </p:nvSpPr>
        <p:spPr bwMode="auto">
          <a:xfrm>
            <a:off x="4572000" y="1630363"/>
            <a:ext cx="1096963" cy="198437"/>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Cite &amp; Release</a:t>
            </a:r>
          </a:p>
        </p:txBody>
      </p:sp>
      <p:sp>
        <p:nvSpPr>
          <p:cNvPr id="79880" name="AutoShape 31"/>
          <p:cNvSpPr>
            <a:spLocks noChangeArrowheads="1"/>
          </p:cNvSpPr>
          <p:nvPr/>
        </p:nvSpPr>
        <p:spPr bwMode="auto">
          <a:xfrm>
            <a:off x="3657600" y="2057400"/>
            <a:ext cx="1189038" cy="198438"/>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Unconditional</a:t>
            </a:r>
          </a:p>
        </p:txBody>
      </p:sp>
      <p:sp>
        <p:nvSpPr>
          <p:cNvPr id="79881" name="AutoShape 32"/>
          <p:cNvSpPr>
            <a:spLocks noChangeArrowheads="1"/>
          </p:cNvSpPr>
          <p:nvPr/>
        </p:nvSpPr>
        <p:spPr bwMode="auto">
          <a:xfrm>
            <a:off x="5638800" y="2057400"/>
            <a:ext cx="914400" cy="228600"/>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Conditional</a:t>
            </a:r>
          </a:p>
        </p:txBody>
      </p:sp>
      <p:cxnSp>
        <p:nvCxnSpPr>
          <p:cNvPr id="79882" name="AutoShape 37"/>
          <p:cNvCxnSpPr>
            <a:cxnSpLocks noChangeShapeType="1"/>
            <a:stCxn id="79879" idx="2"/>
            <a:endCxn id="79880" idx="0"/>
          </p:cNvCxnSpPr>
          <p:nvPr/>
        </p:nvCxnSpPr>
        <p:spPr bwMode="auto">
          <a:xfrm rot="5400000">
            <a:off x="4572794" y="1508919"/>
            <a:ext cx="228600" cy="868362"/>
          </a:xfrm>
          <a:prstGeom prst="bentConnector3">
            <a:avLst>
              <a:gd name="adj1" fmla="val 50000"/>
            </a:avLst>
          </a:prstGeom>
          <a:noFill/>
          <a:ln w="9525">
            <a:solidFill>
              <a:schemeClr val="tx1"/>
            </a:solidFill>
            <a:miter lim="800000"/>
            <a:headEnd/>
            <a:tailEnd type="triangle" w="med" len="med"/>
          </a:ln>
        </p:spPr>
      </p:cxnSp>
      <p:cxnSp>
        <p:nvCxnSpPr>
          <p:cNvPr id="79883" name="AutoShape 38"/>
          <p:cNvCxnSpPr>
            <a:cxnSpLocks noChangeShapeType="1"/>
            <a:stCxn id="79879" idx="2"/>
            <a:endCxn id="79881" idx="0"/>
          </p:cNvCxnSpPr>
          <p:nvPr/>
        </p:nvCxnSpPr>
        <p:spPr bwMode="auto">
          <a:xfrm rot="16200000" flipH="1">
            <a:off x="5494338" y="1455737"/>
            <a:ext cx="228600" cy="974725"/>
          </a:xfrm>
          <a:prstGeom prst="bentConnector3">
            <a:avLst>
              <a:gd name="adj1" fmla="val 50000"/>
            </a:avLst>
          </a:prstGeom>
          <a:noFill/>
          <a:ln w="9525">
            <a:solidFill>
              <a:schemeClr val="tx1"/>
            </a:solidFill>
            <a:miter lim="800000"/>
            <a:headEnd/>
            <a:tailEnd type="triangle" w="med" len="med"/>
          </a:ln>
        </p:spPr>
      </p:cxnSp>
      <p:sp>
        <p:nvSpPr>
          <p:cNvPr id="79884" name="AutoShape 50"/>
          <p:cNvSpPr>
            <a:spLocks noChangeArrowheads="1"/>
          </p:cNvSpPr>
          <p:nvPr/>
        </p:nvSpPr>
        <p:spPr bwMode="auto">
          <a:xfrm>
            <a:off x="2819400" y="6019800"/>
            <a:ext cx="685800" cy="274638"/>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Accept</a:t>
            </a:r>
          </a:p>
        </p:txBody>
      </p:sp>
      <p:sp>
        <p:nvSpPr>
          <p:cNvPr id="79885" name="AutoShape 52"/>
          <p:cNvSpPr>
            <a:spLocks noChangeArrowheads="1"/>
          </p:cNvSpPr>
          <p:nvPr/>
        </p:nvSpPr>
        <p:spPr bwMode="auto">
          <a:xfrm>
            <a:off x="4419600" y="4495800"/>
            <a:ext cx="914400" cy="274638"/>
          </a:xfrm>
          <a:prstGeom prst="flowChartProcess">
            <a:avLst/>
          </a:prstGeom>
          <a:solidFill>
            <a:srgbClr val="FF9900"/>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Sentencing</a:t>
            </a:r>
          </a:p>
        </p:txBody>
      </p:sp>
      <p:sp>
        <p:nvSpPr>
          <p:cNvPr id="79886" name="AutoShape 57"/>
          <p:cNvSpPr>
            <a:spLocks noChangeArrowheads="1"/>
          </p:cNvSpPr>
          <p:nvPr/>
        </p:nvSpPr>
        <p:spPr bwMode="auto">
          <a:xfrm>
            <a:off x="2971800" y="5257800"/>
            <a:ext cx="1143000" cy="381000"/>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Community </a:t>
            </a:r>
          </a:p>
          <a:p>
            <a:pPr algn="ctr"/>
            <a:r>
              <a:rPr lang="en-US" sz="1200" b="0">
                <a:latin typeface="Arial Narrow" charset="0"/>
              </a:rPr>
              <a:t>Service</a:t>
            </a:r>
          </a:p>
        </p:txBody>
      </p:sp>
      <p:sp>
        <p:nvSpPr>
          <p:cNvPr id="79887" name="AutoShape 58"/>
          <p:cNvSpPr>
            <a:spLocks noChangeArrowheads="1"/>
          </p:cNvSpPr>
          <p:nvPr/>
        </p:nvSpPr>
        <p:spPr bwMode="auto">
          <a:xfrm>
            <a:off x="1905000" y="5257800"/>
            <a:ext cx="914400" cy="274638"/>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Fine</a:t>
            </a:r>
          </a:p>
        </p:txBody>
      </p:sp>
      <p:sp>
        <p:nvSpPr>
          <p:cNvPr id="79888" name="AutoShape 59"/>
          <p:cNvSpPr>
            <a:spLocks noChangeArrowheads="1"/>
          </p:cNvSpPr>
          <p:nvPr/>
        </p:nvSpPr>
        <p:spPr bwMode="auto">
          <a:xfrm>
            <a:off x="4343400" y="5257800"/>
            <a:ext cx="914400" cy="274638"/>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Probation</a:t>
            </a:r>
          </a:p>
        </p:txBody>
      </p:sp>
      <p:sp>
        <p:nvSpPr>
          <p:cNvPr id="79889" name="AutoShape 71"/>
          <p:cNvSpPr>
            <a:spLocks noChangeArrowheads="1"/>
          </p:cNvSpPr>
          <p:nvPr/>
        </p:nvSpPr>
        <p:spPr bwMode="auto">
          <a:xfrm>
            <a:off x="6477000" y="3429000"/>
            <a:ext cx="914400" cy="228600"/>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No Contest</a:t>
            </a:r>
          </a:p>
        </p:txBody>
      </p:sp>
      <p:sp>
        <p:nvSpPr>
          <p:cNvPr id="79890" name="AutoShape 72"/>
          <p:cNvSpPr>
            <a:spLocks noChangeArrowheads="1"/>
          </p:cNvSpPr>
          <p:nvPr/>
        </p:nvSpPr>
        <p:spPr bwMode="auto">
          <a:xfrm>
            <a:off x="7696200" y="3429000"/>
            <a:ext cx="914400" cy="228600"/>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Guilty</a:t>
            </a:r>
          </a:p>
        </p:txBody>
      </p:sp>
      <p:sp>
        <p:nvSpPr>
          <p:cNvPr id="79891" name="AutoShape 79"/>
          <p:cNvSpPr>
            <a:spLocks noChangeArrowheads="1"/>
          </p:cNvSpPr>
          <p:nvPr/>
        </p:nvSpPr>
        <p:spPr bwMode="auto">
          <a:xfrm>
            <a:off x="4953000" y="3429000"/>
            <a:ext cx="914400" cy="274638"/>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Not Guilty</a:t>
            </a:r>
          </a:p>
        </p:txBody>
      </p:sp>
      <p:sp>
        <p:nvSpPr>
          <p:cNvPr id="79892" name="Rectangle 85"/>
          <p:cNvSpPr>
            <a:spLocks noChangeArrowheads="1"/>
          </p:cNvSpPr>
          <p:nvPr/>
        </p:nvSpPr>
        <p:spPr bwMode="auto">
          <a:xfrm>
            <a:off x="228600" y="228600"/>
            <a:ext cx="1543050" cy="366713"/>
          </a:xfrm>
          <a:prstGeom prst="rect">
            <a:avLst/>
          </a:prstGeom>
          <a:noFill/>
          <a:ln w="9525">
            <a:noFill/>
            <a:miter lim="800000"/>
            <a:headEnd/>
            <a:tailEnd/>
          </a:ln>
        </p:spPr>
        <p:txBody>
          <a:bodyPr wrap="none">
            <a:prstTxWarp prst="textNoShape">
              <a:avLst/>
            </a:prstTxWarp>
            <a:spAutoFit/>
          </a:bodyPr>
          <a:lstStyle/>
          <a:p>
            <a:r>
              <a:rPr lang="en-US" sz="1800">
                <a:latin typeface="Arial Black" charset="0"/>
              </a:rPr>
              <a:t>Legal Flow</a:t>
            </a:r>
          </a:p>
        </p:txBody>
      </p:sp>
      <p:sp>
        <p:nvSpPr>
          <p:cNvPr id="79893" name="Rectangle 96"/>
          <p:cNvSpPr>
            <a:spLocks noChangeArrowheads="1"/>
          </p:cNvSpPr>
          <p:nvPr/>
        </p:nvSpPr>
        <p:spPr bwMode="auto">
          <a:xfrm>
            <a:off x="7889875" y="457200"/>
            <a:ext cx="1011238" cy="274638"/>
          </a:xfrm>
          <a:prstGeom prst="rect">
            <a:avLst/>
          </a:prstGeom>
          <a:noFill/>
          <a:ln w="9525">
            <a:noFill/>
            <a:miter lim="800000"/>
            <a:headEnd/>
            <a:tailEnd/>
          </a:ln>
        </p:spPr>
        <p:txBody>
          <a:bodyPr wrap="none">
            <a:prstTxWarp prst="textNoShape">
              <a:avLst/>
            </a:prstTxWarp>
            <a:spAutoFit/>
          </a:bodyPr>
          <a:lstStyle/>
          <a:p>
            <a:r>
              <a:rPr lang="en-US" sz="1200" b="0">
                <a:latin typeface="Arial Narrow" charset="0"/>
              </a:rPr>
              <a:t>---Outta There!</a:t>
            </a:r>
          </a:p>
        </p:txBody>
      </p:sp>
      <p:sp>
        <p:nvSpPr>
          <p:cNvPr id="79894" name="Rectangle 79"/>
          <p:cNvSpPr>
            <a:spLocks noChangeArrowheads="1"/>
          </p:cNvSpPr>
          <p:nvPr/>
        </p:nvSpPr>
        <p:spPr bwMode="auto">
          <a:xfrm>
            <a:off x="1676400" y="914400"/>
            <a:ext cx="762000" cy="2286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Give Info</a:t>
            </a:r>
          </a:p>
        </p:txBody>
      </p:sp>
      <p:sp>
        <p:nvSpPr>
          <p:cNvPr id="79895" name="Rectangle 80"/>
          <p:cNvSpPr>
            <a:spLocks noChangeArrowheads="1"/>
          </p:cNvSpPr>
          <p:nvPr/>
        </p:nvSpPr>
        <p:spPr bwMode="auto">
          <a:xfrm>
            <a:off x="3200400" y="914400"/>
            <a:ext cx="1143000" cy="2286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Withhold Info</a:t>
            </a:r>
          </a:p>
        </p:txBody>
      </p:sp>
      <p:cxnSp>
        <p:nvCxnSpPr>
          <p:cNvPr id="79896" name="AutoShape 82"/>
          <p:cNvCxnSpPr>
            <a:cxnSpLocks noChangeShapeType="1"/>
            <a:stCxn id="79940" idx="1"/>
            <a:endCxn id="79894" idx="0"/>
          </p:cNvCxnSpPr>
          <p:nvPr/>
        </p:nvCxnSpPr>
        <p:spPr bwMode="auto">
          <a:xfrm rot="10800000" flipV="1">
            <a:off x="2057400" y="647700"/>
            <a:ext cx="533400" cy="266700"/>
          </a:xfrm>
          <a:prstGeom prst="bentConnector2">
            <a:avLst/>
          </a:prstGeom>
          <a:noFill/>
          <a:ln w="9525">
            <a:solidFill>
              <a:schemeClr val="tx1"/>
            </a:solidFill>
            <a:miter lim="800000"/>
            <a:headEnd/>
            <a:tailEnd type="triangle" w="med" len="med"/>
          </a:ln>
        </p:spPr>
      </p:cxnSp>
      <p:cxnSp>
        <p:nvCxnSpPr>
          <p:cNvPr id="79897" name="AutoShape 83"/>
          <p:cNvCxnSpPr>
            <a:cxnSpLocks noChangeShapeType="1"/>
            <a:stCxn id="79940" idx="3"/>
            <a:endCxn id="79895" idx="0"/>
          </p:cNvCxnSpPr>
          <p:nvPr/>
        </p:nvCxnSpPr>
        <p:spPr bwMode="auto">
          <a:xfrm>
            <a:off x="3200400" y="647700"/>
            <a:ext cx="571500" cy="266700"/>
          </a:xfrm>
          <a:prstGeom prst="bentConnector2">
            <a:avLst/>
          </a:prstGeom>
          <a:noFill/>
          <a:ln w="9525">
            <a:solidFill>
              <a:schemeClr val="tx1"/>
            </a:solidFill>
            <a:miter lim="800000"/>
            <a:headEnd/>
            <a:tailEnd type="triangle" w="med" len="med"/>
          </a:ln>
        </p:spPr>
      </p:cxnSp>
      <p:sp>
        <p:nvSpPr>
          <p:cNvPr id="79898" name="Text Box 88"/>
          <p:cNvSpPr txBox="1">
            <a:spLocks noChangeArrowheads="1"/>
          </p:cNvSpPr>
          <p:nvPr/>
        </p:nvSpPr>
        <p:spPr bwMode="auto">
          <a:xfrm>
            <a:off x="4419600" y="795338"/>
            <a:ext cx="754063" cy="274637"/>
          </a:xfrm>
          <a:prstGeom prst="rect">
            <a:avLst/>
          </a:prstGeom>
          <a:noFill/>
          <a:ln w="9525">
            <a:noFill/>
            <a:miter lim="800000"/>
            <a:headEnd/>
            <a:tailEnd/>
          </a:ln>
        </p:spPr>
        <p:txBody>
          <a:bodyPr wrap="none">
            <a:prstTxWarp prst="textNoShape">
              <a:avLst/>
            </a:prstTxWarp>
            <a:spAutoFit/>
          </a:bodyPr>
          <a:lstStyle/>
          <a:p>
            <a:r>
              <a:rPr lang="en-US" sz="1200" b="0">
                <a:latin typeface="Arial Narrow" charset="0"/>
              </a:rPr>
              <a:t>Go To Jail</a:t>
            </a:r>
          </a:p>
        </p:txBody>
      </p:sp>
      <p:sp>
        <p:nvSpPr>
          <p:cNvPr id="79899" name="Rectangle 90"/>
          <p:cNvSpPr>
            <a:spLocks noChangeArrowheads="1"/>
          </p:cNvSpPr>
          <p:nvPr/>
        </p:nvSpPr>
        <p:spPr bwMode="auto">
          <a:xfrm>
            <a:off x="4724400" y="1219200"/>
            <a:ext cx="762000" cy="2286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Give Info</a:t>
            </a:r>
          </a:p>
        </p:txBody>
      </p:sp>
      <p:sp>
        <p:nvSpPr>
          <p:cNvPr id="79900" name="Rectangle 91"/>
          <p:cNvSpPr>
            <a:spLocks noChangeArrowheads="1"/>
          </p:cNvSpPr>
          <p:nvPr/>
        </p:nvSpPr>
        <p:spPr bwMode="auto">
          <a:xfrm>
            <a:off x="6858000" y="1219200"/>
            <a:ext cx="1143000" cy="2286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Withhold Info</a:t>
            </a:r>
          </a:p>
        </p:txBody>
      </p:sp>
      <p:cxnSp>
        <p:nvCxnSpPr>
          <p:cNvPr id="79901" name="AutoShape 95"/>
          <p:cNvCxnSpPr>
            <a:cxnSpLocks noChangeShapeType="1"/>
            <a:stCxn id="79939" idx="2"/>
            <a:endCxn id="79900" idx="1"/>
          </p:cNvCxnSpPr>
          <p:nvPr/>
        </p:nvCxnSpPr>
        <p:spPr bwMode="auto">
          <a:xfrm rot="16200000" flipH="1">
            <a:off x="6328569" y="804069"/>
            <a:ext cx="144462" cy="914400"/>
          </a:xfrm>
          <a:prstGeom prst="bentConnector2">
            <a:avLst/>
          </a:prstGeom>
          <a:noFill/>
          <a:ln w="9525">
            <a:solidFill>
              <a:schemeClr val="tx1"/>
            </a:solidFill>
            <a:miter lim="800000"/>
            <a:headEnd/>
            <a:tailEnd type="triangle" w="med" len="med"/>
          </a:ln>
        </p:spPr>
      </p:cxnSp>
      <p:cxnSp>
        <p:nvCxnSpPr>
          <p:cNvPr id="79902" name="AutoShape 96"/>
          <p:cNvCxnSpPr>
            <a:cxnSpLocks noChangeShapeType="1"/>
            <a:stCxn id="79939" idx="2"/>
            <a:endCxn id="79899" idx="3"/>
          </p:cNvCxnSpPr>
          <p:nvPr/>
        </p:nvCxnSpPr>
        <p:spPr bwMode="auto">
          <a:xfrm rot="5400000">
            <a:off x="5642769" y="1032669"/>
            <a:ext cx="144462" cy="457200"/>
          </a:xfrm>
          <a:prstGeom prst="bentConnector2">
            <a:avLst/>
          </a:prstGeom>
          <a:noFill/>
          <a:ln w="9525">
            <a:solidFill>
              <a:schemeClr val="tx1"/>
            </a:solidFill>
            <a:miter lim="800000"/>
            <a:headEnd/>
            <a:tailEnd type="triangle" w="med" len="med"/>
          </a:ln>
        </p:spPr>
      </p:cxnSp>
      <p:cxnSp>
        <p:nvCxnSpPr>
          <p:cNvPr id="79903" name="AutoShape 97"/>
          <p:cNvCxnSpPr>
            <a:cxnSpLocks noChangeShapeType="1"/>
            <a:stCxn id="79899" idx="2"/>
            <a:endCxn id="79879" idx="0"/>
          </p:cNvCxnSpPr>
          <p:nvPr/>
        </p:nvCxnSpPr>
        <p:spPr bwMode="auto">
          <a:xfrm>
            <a:off x="5105400" y="1447800"/>
            <a:ext cx="15875" cy="182563"/>
          </a:xfrm>
          <a:prstGeom prst="straightConnector1">
            <a:avLst/>
          </a:prstGeom>
          <a:noFill/>
          <a:ln w="9525">
            <a:solidFill>
              <a:schemeClr val="tx1"/>
            </a:solidFill>
            <a:round/>
            <a:headEnd/>
            <a:tailEnd type="triangle" w="med" len="med"/>
          </a:ln>
        </p:spPr>
      </p:cxnSp>
      <p:cxnSp>
        <p:nvCxnSpPr>
          <p:cNvPr id="79904" name="AutoShape 98"/>
          <p:cNvCxnSpPr>
            <a:cxnSpLocks noChangeShapeType="1"/>
            <a:stCxn id="79894" idx="2"/>
            <a:endCxn id="79879" idx="1"/>
          </p:cNvCxnSpPr>
          <p:nvPr/>
        </p:nvCxnSpPr>
        <p:spPr bwMode="auto">
          <a:xfrm rot="16200000" flipH="1">
            <a:off x="3021012" y="179388"/>
            <a:ext cx="587375" cy="2514600"/>
          </a:xfrm>
          <a:prstGeom prst="bentConnector2">
            <a:avLst/>
          </a:prstGeom>
          <a:noFill/>
          <a:ln w="9525">
            <a:solidFill>
              <a:schemeClr val="tx1"/>
            </a:solidFill>
            <a:miter lim="800000"/>
            <a:headEnd/>
            <a:tailEnd type="triangle" w="med" len="med"/>
          </a:ln>
        </p:spPr>
      </p:cxnSp>
      <p:sp>
        <p:nvSpPr>
          <p:cNvPr id="79905" name="Rectangle 100"/>
          <p:cNvSpPr>
            <a:spLocks noChangeArrowheads="1"/>
          </p:cNvSpPr>
          <p:nvPr/>
        </p:nvSpPr>
        <p:spPr bwMode="auto">
          <a:xfrm>
            <a:off x="5257800" y="2362200"/>
            <a:ext cx="609600" cy="2286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Accept</a:t>
            </a:r>
          </a:p>
        </p:txBody>
      </p:sp>
      <p:sp>
        <p:nvSpPr>
          <p:cNvPr id="79906" name="Rectangle 101"/>
          <p:cNvSpPr>
            <a:spLocks noChangeArrowheads="1"/>
          </p:cNvSpPr>
          <p:nvPr/>
        </p:nvSpPr>
        <p:spPr bwMode="auto">
          <a:xfrm>
            <a:off x="6324600" y="2362200"/>
            <a:ext cx="609600" cy="2286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Refuse</a:t>
            </a:r>
          </a:p>
        </p:txBody>
      </p:sp>
      <p:cxnSp>
        <p:nvCxnSpPr>
          <p:cNvPr id="79907" name="AutoShape 102"/>
          <p:cNvCxnSpPr>
            <a:cxnSpLocks noChangeShapeType="1"/>
            <a:stCxn id="79881" idx="1"/>
            <a:endCxn id="79905" idx="0"/>
          </p:cNvCxnSpPr>
          <p:nvPr/>
        </p:nvCxnSpPr>
        <p:spPr bwMode="auto">
          <a:xfrm rot="10800000" flipV="1">
            <a:off x="5562600" y="2171700"/>
            <a:ext cx="76200" cy="190500"/>
          </a:xfrm>
          <a:prstGeom prst="bentConnector2">
            <a:avLst/>
          </a:prstGeom>
          <a:noFill/>
          <a:ln w="9525">
            <a:solidFill>
              <a:schemeClr val="tx1"/>
            </a:solidFill>
            <a:miter lim="800000"/>
            <a:headEnd/>
            <a:tailEnd type="triangle" w="med" len="med"/>
          </a:ln>
        </p:spPr>
      </p:cxnSp>
      <p:cxnSp>
        <p:nvCxnSpPr>
          <p:cNvPr id="79908" name="AutoShape 103"/>
          <p:cNvCxnSpPr>
            <a:cxnSpLocks noChangeShapeType="1"/>
            <a:stCxn id="79881" idx="3"/>
            <a:endCxn id="79906" idx="0"/>
          </p:cNvCxnSpPr>
          <p:nvPr/>
        </p:nvCxnSpPr>
        <p:spPr bwMode="auto">
          <a:xfrm>
            <a:off x="6553200" y="2171700"/>
            <a:ext cx="76200" cy="190500"/>
          </a:xfrm>
          <a:prstGeom prst="bentConnector2">
            <a:avLst/>
          </a:prstGeom>
          <a:noFill/>
          <a:ln w="9525">
            <a:solidFill>
              <a:schemeClr val="tx1"/>
            </a:solidFill>
            <a:miter lim="800000"/>
            <a:headEnd/>
            <a:tailEnd type="triangle" w="med" len="med"/>
          </a:ln>
        </p:spPr>
      </p:cxnSp>
      <p:sp>
        <p:nvSpPr>
          <p:cNvPr id="79909" name="AutoShape 31"/>
          <p:cNvSpPr>
            <a:spLocks noChangeArrowheads="1"/>
          </p:cNvSpPr>
          <p:nvPr/>
        </p:nvSpPr>
        <p:spPr bwMode="auto">
          <a:xfrm>
            <a:off x="5105400" y="2667000"/>
            <a:ext cx="838200" cy="228600"/>
          </a:xfrm>
          <a:prstGeom prst="flowChartProcess">
            <a:avLst/>
          </a:prstGeom>
          <a:solidFill>
            <a:srgbClr val="FF9900"/>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Released</a:t>
            </a:r>
          </a:p>
        </p:txBody>
      </p:sp>
      <p:sp>
        <p:nvSpPr>
          <p:cNvPr id="79910" name="AutoShape 31"/>
          <p:cNvSpPr>
            <a:spLocks noChangeArrowheads="1"/>
          </p:cNvSpPr>
          <p:nvPr/>
        </p:nvSpPr>
        <p:spPr bwMode="auto">
          <a:xfrm>
            <a:off x="5486400" y="3048000"/>
            <a:ext cx="1189038" cy="228600"/>
          </a:xfrm>
          <a:prstGeom prst="flowChartProcess">
            <a:avLst/>
          </a:prstGeom>
          <a:solidFill>
            <a:srgbClr val="FF9900"/>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Arraignment</a:t>
            </a:r>
          </a:p>
        </p:txBody>
      </p:sp>
      <p:sp>
        <p:nvSpPr>
          <p:cNvPr id="79911" name="AutoShape 31"/>
          <p:cNvSpPr>
            <a:spLocks noChangeArrowheads="1"/>
          </p:cNvSpPr>
          <p:nvPr/>
        </p:nvSpPr>
        <p:spPr bwMode="auto">
          <a:xfrm>
            <a:off x="6248400" y="2667000"/>
            <a:ext cx="838200" cy="228600"/>
          </a:xfrm>
          <a:prstGeom prst="flowChartProcess">
            <a:avLst/>
          </a:prstGeom>
          <a:solidFill>
            <a:srgbClr val="FF9900"/>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Jail</a:t>
            </a:r>
          </a:p>
        </p:txBody>
      </p:sp>
      <p:cxnSp>
        <p:nvCxnSpPr>
          <p:cNvPr id="79912" name="AutoShape 109"/>
          <p:cNvCxnSpPr>
            <a:cxnSpLocks noChangeShapeType="1"/>
            <a:stCxn id="79905" idx="2"/>
            <a:endCxn id="79909" idx="0"/>
          </p:cNvCxnSpPr>
          <p:nvPr/>
        </p:nvCxnSpPr>
        <p:spPr bwMode="auto">
          <a:xfrm flipH="1">
            <a:off x="5524500" y="2590800"/>
            <a:ext cx="38100" cy="76200"/>
          </a:xfrm>
          <a:prstGeom prst="straightConnector1">
            <a:avLst/>
          </a:prstGeom>
          <a:noFill/>
          <a:ln w="9525">
            <a:solidFill>
              <a:schemeClr val="tx1"/>
            </a:solidFill>
            <a:round/>
            <a:headEnd/>
            <a:tailEnd/>
          </a:ln>
        </p:spPr>
      </p:cxnSp>
      <p:cxnSp>
        <p:nvCxnSpPr>
          <p:cNvPr id="79913" name="AutoShape 110"/>
          <p:cNvCxnSpPr>
            <a:cxnSpLocks noChangeShapeType="1"/>
            <a:stCxn id="79911" idx="0"/>
            <a:endCxn id="79906" idx="2"/>
          </p:cNvCxnSpPr>
          <p:nvPr/>
        </p:nvCxnSpPr>
        <p:spPr bwMode="auto">
          <a:xfrm flipH="1" flipV="1">
            <a:off x="6629400" y="2590800"/>
            <a:ext cx="38100" cy="76200"/>
          </a:xfrm>
          <a:prstGeom prst="straightConnector1">
            <a:avLst/>
          </a:prstGeom>
          <a:noFill/>
          <a:ln w="9525">
            <a:solidFill>
              <a:schemeClr val="tx1"/>
            </a:solidFill>
            <a:round/>
            <a:headEnd/>
            <a:tailEnd/>
          </a:ln>
        </p:spPr>
      </p:cxnSp>
      <p:cxnSp>
        <p:nvCxnSpPr>
          <p:cNvPr id="79914" name="AutoShape 114"/>
          <p:cNvCxnSpPr>
            <a:cxnSpLocks noChangeShapeType="1"/>
            <a:stCxn id="79909" idx="2"/>
            <a:endCxn id="79910" idx="0"/>
          </p:cNvCxnSpPr>
          <p:nvPr/>
        </p:nvCxnSpPr>
        <p:spPr bwMode="auto">
          <a:xfrm>
            <a:off x="5524500" y="2895600"/>
            <a:ext cx="557213" cy="152400"/>
          </a:xfrm>
          <a:prstGeom prst="straightConnector1">
            <a:avLst/>
          </a:prstGeom>
          <a:noFill/>
          <a:ln w="9525">
            <a:solidFill>
              <a:schemeClr val="tx1"/>
            </a:solidFill>
            <a:round/>
            <a:headEnd/>
            <a:tailEnd/>
          </a:ln>
        </p:spPr>
      </p:cxnSp>
      <p:cxnSp>
        <p:nvCxnSpPr>
          <p:cNvPr id="79915" name="AutoShape 115"/>
          <p:cNvCxnSpPr>
            <a:cxnSpLocks noChangeShapeType="1"/>
            <a:stCxn id="79911" idx="2"/>
            <a:endCxn id="79910" idx="0"/>
          </p:cNvCxnSpPr>
          <p:nvPr/>
        </p:nvCxnSpPr>
        <p:spPr bwMode="auto">
          <a:xfrm flipH="1">
            <a:off x="6081713" y="2895600"/>
            <a:ext cx="585787" cy="152400"/>
          </a:xfrm>
          <a:prstGeom prst="straightConnector1">
            <a:avLst/>
          </a:prstGeom>
          <a:noFill/>
          <a:ln w="9525">
            <a:solidFill>
              <a:schemeClr val="tx1"/>
            </a:solidFill>
            <a:round/>
            <a:headEnd/>
            <a:tailEnd/>
          </a:ln>
        </p:spPr>
      </p:cxnSp>
      <p:cxnSp>
        <p:nvCxnSpPr>
          <p:cNvPr id="79916" name="AutoShape 120"/>
          <p:cNvCxnSpPr>
            <a:cxnSpLocks noChangeShapeType="1"/>
            <a:stCxn id="79910" idx="1"/>
            <a:endCxn id="79891" idx="0"/>
          </p:cNvCxnSpPr>
          <p:nvPr/>
        </p:nvCxnSpPr>
        <p:spPr bwMode="auto">
          <a:xfrm rot="10800000" flipV="1">
            <a:off x="5410200" y="3162300"/>
            <a:ext cx="76200" cy="266700"/>
          </a:xfrm>
          <a:prstGeom prst="bentConnector2">
            <a:avLst/>
          </a:prstGeom>
          <a:noFill/>
          <a:ln w="9525">
            <a:solidFill>
              <a:schemeClr val="tx1"/>
            </a:solidFill>
            <a:miter lim="800000"/>
            <a:headEnd/>
            <a:tailEnd/>
          </a:ln>
        </p:spPr>
      </p:cxnSp>
      <p:cxnSp>
        <p:nvCxnSpPr>
          <p:cNvPr id="79917" name="AutoShape 122"/>
          <p:cNvCxnSpPr>
            <a:cxnSpLocks noChangeShapeType="1"/>
            <a:stCxn id="79910" idx="2"/>
            <a:endCxn id="79889" idx="0"/>
          </p:cNvCxnSpPr>
          <p:nvPr/>
        </p:nvCxnSpPr>
        <p:spPr bwMode="auto">
          <a:xfrm rot="16200000" flipH="1">
            <a:off x="6431757" y="2926556"/>
            <a:ext cx="152400" cy="852487"/>
          </a:xfrm>
          <a:prstGeom prst="bentConnector3">
            <a:avLst>
              <a:gd name="adj1" fmla="val 50000"/>
            </a:avLst>
          </a:prstGeom>
          <a:noFill/>
          <a:ln w="9525">
            <a:solidFill>
              <a:schemeClr val="tx1"/>
            </a:solidFill>
            <a:miter lim="800000"/>
            <a:headEnd/>
            <a:tailEnd/>
          </a:ln>
        </p:spPr>
      </p:cxnSp>
      <p:cxnSp>
        <p:nvCxnSpPr>
          <p:cNvPr id="79918" name="AutoShape 123"/>
          <p:cNvCxnSpPr>
            <a:cxnSpLocks noChangeShapeType="1"/>
            <a:stCxn id="79910" idx="3"/>
            <a:endCxn id="79890" idx="0"/>
          </p:cNvCxnSpPr>
          <p:nvPr/>
        </p:nvCxnSpPr>
        <p:spPr bwMode="auto">
          <a:xfrm>
            <a:off x="6675438" y="3162300"/>
            <a:ext cx="1477962" cy="266700"/>
          </a:xfrm>
          <a:prstGeom prst="bentConnector2">
            <a:avLst/>
          </a:prstGeom>
          <a:noFill/>
          <a:ln w="9525">
            <a:solidFill>
              <a:schemeClr val="tx1"/>
            </a:solidFill>
            <a:miter lim="800000"/>
            <a:headEnd/>
            <a:tailEnd/>
          </a:ln>
        </p:spPr>
      </p:cxnSp>
      <p:sp>
        <p:nvSpPr>
          <p:cNvPr id="79919" name="AutoShape 31"/>
          <p:cNvSpPr>
            <a:spLocks noChangeArrowheads="1"/>
          </p:cNvSpPr>
          <p:nvPr/>
        </p:nvSpPr>
        <p:spPr bwMode="auto">
          <a:xfrm>
            <a:off x="792163" y="3429000"/>
            <a:ext cx="1189037" cy="274638"/>
          </a:xfrm>
          <a:prstGeom prst="flowChartProcess">
            <a:avLst/>
          </a:prstGeom>
          <a:solidFill>
            <a:srgbClr val="FF9900"/>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Verdict</a:t>
            </a:r>
          </a:p>
        </p:txBody>
      </p:sp>
      <p:sp>
        <p:nvSpPr>
          <p:cNvPr id="79920" name="AutoShape 31"/>
          <p:cNvSpPr>
            <a:spLocks noChangeArrowheads="1"/>
          </p:cNvSpPr>
          <p:nvPr/>
        </p:nvSpPr>
        <p:spPr bwMode="auto">
          <a:xfrm>
            <a:off x="2895600" y="3429000"/>
            <a:ext cx="1189038" cy="274638"/>
          </a:xfrm>
          <a:prstGeom prst="flowChartProcess">
            <a:avLst/>
          </a:prstGeom>
          <a:solidFill>
            <a:srgbClr val="FF9900"/>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Trial</a:t>
            </a:r>
          </a:p>
        </p:txBody>
      </p:sp>
      <p:cxnSp>
        <p:nvCxnSpPr>
          <p:cNvPr id="79921" name="AutoShape 126"/>
          <p:cNvCxnSpPr>
            <a:cxnSpLocks noChangeShapeType="1"/>
            <a:stCxn id="79891" idx="1"/>
            <a:endCxn id="79920" idx="3"/>
          </p:cNvCxnSpPr>
          <p:nvPr/>
        </p:nvCxnSpPr>
        <p:spPr bwMode="auto">
          <a:xfrm flipH="1">
            <a:off x="4084638" y="3567113"/>
            <a:ext cx="868362" cy="0"/>
          </a:xfrm>
          <a:prstGeom prst="straightConnector1">
            <a:avLst/>
          </a:prstGeom>
          <a:noFill/>
          <a:ln w="9525">
            <a:solidFill>
              <a:schemeClr val="tx1"/>
            </a:solidFill>
            <a:round/>
            <a:headEnd/>
            <a:tailEnd type="triangle" w="med" len="med"/>
          </a:ln>
        </p:spPr>
      </p:cxnSp>
      <p:cxnSp>
        <p:nvCxnSpPr>
          <p:cNvPr id="79922" name="AutoShape 127"/>
          <p:cNvCxnSpPr>
            <a:cxnSpLocks noChangeShapeType="1"/>
            <a:stCxn id="79920" idx="1"/>
            <a:endCxn id="79919" idx="3"/>
          </p:cNvCxnSpPr>
          <p:nvPr/>
        </p:nvCxnSpPr>
        <p:spPr bwMode="auto">
          <a:xfrm flipH="1">
            <a:off x="1981200" y="3567113"/>
            <a:ext cx="914400" cy="0"/>
          </a:xfrm>
          <a:prstGeom prst="straightConnector1">
            <a:avLst/>
          </a:prstGeom>
          <a:noFill/>
          <a:ln w="9525">
            <a:solidFill>
              <a:schemeClr val="tx1"/>
            </a:solidFill>
            <a:round/>
            <a:headEnd/>
            <a:tailEnd type="triangle" w="med" len="med"/>
          </a:ln>
        </p:spPr>
      </p:cxnSp>
      <p:sp>
        <p:nvSpPr>
          <p:cNvPr id="79923" name="AutoShape 79"/>
          <p:cNvSpPr>
            <a:spLocks noChangeArrowheads="1"/>
          </p:cNvSpPr>
          <p:nvPr/>
        </p:nvSpPr>
        <p:spPr bwMode="auto">
          <a:xfrm>
            <a:off x="228600" y="3886200"/>
            <a:ext cx="914400" cy="274638"/>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Not Guilty</a:t>
            </a:r>
          </a:p>
        </p:txBody>
      </p:sp>
      <p:sp>
        <p:nvSpPr>
          <p:cNvPr id="79924" name="AutoShape 72"/>
          <p:cNvSpPr>
            <a:spLocks noChangeArrowheads="1"/>
          </p:cNvSpPr>
          <p:nvPr/>
        </p:nvSpPr>
        <p:spPr bwMode="auto">
          <a:xfrm>
            <a:off x="1447800" y="3886200"/>
            <a:ext cx="914400" cy="274638"/>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Guilty</a:t>
            </a:r>
          </a:p>
        </p:txBody>
      </p:sp>
      <p:cxnSp>
        <p:nvCxnSpPr>
          <p:cNvPr id="79925" name="AutoShape 130"/>
          <p:cNvCxnSpPr>
            <a:cxnSpLocks noChangeShapeType="1"/>
            <a:stCxn id="79919" idx="2"/>
            <a:endCxn id="79923" idx="0"/>
          </p:cNvCxnSpPr>
          <p:nvPr/>
        </p:nvCxnSpPr>
        <p:spPr bwMode="auto">
          <a:xfrm rot="5400000">
            <a:off x="945357" y="3444081"/>
            <a:ext cx="182562" cy="701675"/>
          </a:xfrm>
          <a:prstGeom prst="bentConnector3">
            <a:avLst>
              <a:gd name="adj1" fmla="val 49565"/>
            </a:avLst>
          </a:prstGeom>
          <a:noFill/>
          <a:ln w="9525">
            <a:solidFill>
              <a:schemeClr val="tx1"/>
            </a:solidFill>
            <a:miter lim="800000"/>
            <a:headEnd/>
            <a:tailEnd/>
          </a:ln>
        </p:spPr>
      </p:cxnSp>
      <p:cxnSp>
        <p:nvCxnSpPr>
          <p:cNvPr id="79926" name="AutoShape 131"/>
          <p:cNvCxnSpPr>
            <a:cxnSpLocks noChangeShapeType="1"/>
            <a:stCxn id="79919" idx="2"/>
            <a:endCxn id="79924" idx="0"/>
          </p:cNvCxnSpPr>
          <p:nvPr/>
        </p:nvCxnSpPr>
        <p:spPr bwMode="auto">
          <a:xfrm rot="16200000" flipH="1">
            <a:off x="1554957" y="3536156"/>
            <a:ext cx="182562" cy="517525"/>
          </a:xfrm>
          <a:prstGeom prst="bentConnector3">
            <a:avLst>
              <a:gd name="adj1" fmla="val 49565"/>
            </a:avLst>
          </a:prstGeom>
          <a:noFill/>
          <a:ln w="9525">
            <a:solidFill>
              <a:schemeClr val="tx1"/>
            </a:solidFill>
            <a:miter lim="800000"/>
            <a:headEnd/>
            <a:tailEnd/>
          </a:ln>
        </p:spPr>
      </p:cxnSp>
      <p:sp>
        <p:nvSpPr>
          <p:cNvPr id="79927" name="AutoShape 52"/>
          <p:cNvSpPr>
            <a:spLocks noChangeArrowheads="1"/>
          </p:cNvSpPr>
          <p:nvPr/>
        </p:nvSpPr>
        <p:spPr bwMode="auto">
          <a:xfrm>
            <a:off x="2590800" y="3886200"/>
            <a:ext cx="914400" cy="457200"/>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Individual</a:t>
            </a:r>
          </a:p>
          <a:p>
            <a:pPr algn="ctr"/>
            <a:r>
              <a:rPr lang="en-US" sz="1200" b="0">
                <a:latin typeface="Arial Narrow" charset="0"/>
              </a:rPr>
              <a:t>Or Group</a:t>
            </a:r>
          </a:p>
        </p:txBody>
      </p:sp>
      <p:sp>
        <p:nvSpPr>
          <p:cNvPr id="79928" name="AutoShape 52"/>
          <p:cNvSpPr>
            <a:spLocks noChangeArrowheads="1"/>
          </p:cNvSpPr>
          <p:nvPr/>
        </p:nvSpPr>
        <p:spPr bwMode="auto">
          <a:xfrm>
            <a:off x="4572000" y="3886200"/>
            <a:ext cx="914400" cy="457200"/>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Attorney</a:t>
            </a:r>
          </a:p>
          <a:p>
            <a:pPr algn="ctr"/>
            <a:r>
              <a:rPr lang="en-US" sz="1200" b="0">
                <a:latin typeface="Arial Narrow" charset="0"/>
              </a:rPr>
              <a:t>Or self</a:t>
            </a:r>
          </a:p>
        </p:txBody>
      </p:sp>
      <p:sp>
        <p:nvSpPr>
          <p:cNvPr id="79929" name="AutoShape 52"/>
          <p:cNvSpPr>
            <a:spLocks noChangeArrowheads="1"/>
          </p:cNvSpPr>
          <p:nvPr/>
        </p:nvSpPr>
        <p:spPr bwMode="auto">
          <a:xfrm>
            <a:off x="3581400" y="3886200"/>
            <a:ext cx="914400" cy="457200"/>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Court </a:t>
            </a:r>
          </a:p>
          <a:p>
            <a:pPr algn="ctr"/>
            <a:r>
              <a:rPr lang="en-US" sz="1200" b="0">
                <a:latin typeface="Arial Narrow" charset="0"/>
              </a:rPr>
              <a:t>or Jury</a:t>
            </a:r>
          </a:p>
        </p:txBody>
      </p:sp>
      <p:cxnSp>
        <p:nvCxnSpPr>
          <p:cNvPr id="79930" name="AutoShape 142"/>
          <p:cNvCxnSpPr>
            <a:cxnSpLocks noChangeShapeType="1"/>
            <a:stCxn id="79924" idx="2"/>
            <a:endCxn id="79885" idx="1"/>
          </p:cNvCxnSpPr>
          <p:nvPr/>
        </p:nvCxnSpPr>
        <p:spPr bwMode="auto">
          <a:xfrm rot="16200000" flipH="1">
            <a:off x="2925762" y="3140076"/>
            <a:ext cx="473075" cy="2514600"/>
          </a:xfrm>
          <a:prstGeom prst="bentConnector2">
            <a:avLst/>
          </a:prstGeom>
          <a:noFill/>
          <a:ln w="9525">
            <a:solidFill>
              <a:schemeClr val="tx1"/>
            </a:solidFill>
            <a:miter lim="800000"/>
            <a:headEnd/>
            <a:tailEnd type="triangle" w="med" len="med"/>
          </a:ln>
        </p:spPr>
      </p:cxnSp>
      <p:sp>
        <p:nvSpPr>
          <p:cNvPr id="79931" name="AutoShape 58"/>
          <p:cNvSpPr>
            <a:spLocks noChangeArrowheads="1"/>
          </p:cNvSpPr>
          <p:nvPr/>
        </p:nvSpPr>
        <p:spPr bwMode="auto">
          <a:xfrm>
            <a:off x="228600" y="4800600"/>
            <a:ext cx="914400" cy="274638"/>
          </a:xfrm>
          <a:prstGeom prst="flowChartProcess">
            <a:avLst/>
          </a:prstGeom>
          <a:solidFill>
            <a:schemeClr val="folHlink"/>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FREE!!</a:t>
            </a:r>
          </a:p>
        </p:txBody>
      </p:sp>
      <p:cxnSp>
        <p:nvCxnSpPr>
          <p:cNvPr id="79932" name="AutoShape 145"/>
          <p:cNvCxnSpPr>
            <a:cxnSpLocks noChangeShapeType="1"/>
            <a:stCxn id="79923" idx="2"/>
            <a:endCxn id="79931" idx="0"/>
          </p:cNvCxnSpPr>
          <p:nvPr/>
        </p:nvCxnSpPr>
        <p:spPr bwMode="auto">
          <a:xfrm>
            <a:off x="685800" y="4160838"/>
            <a:ext cx="0" cy="639762"/>
          </a:xfrm>
          <a:prstGeom prst="straightConnector1">
            <a:avLst/>
          </a:prstGeom>
          <a:noFill/>
          <a:ln w="9525">
            <a:solidFill>
              <a:schemeClr val="tx1"/>
            </a:solidFill>
            <a:round/>
            <a:headEnd/>
            <a:tailEnd type="triangle" w="med" len="med"/>
          </a:ln>
        </p:spPr>
      </p:cxnSp>
      <p:cxnSp>
        <p:nvCxnSpPr>
          <p:cNvPr id="79933" name="AutoShape 146"/>
          <p:cNvCxnSpPr>
            <a:cxnSpLocks noChangeShapeType="1"/>
            <a:stCxn id="79889" idx="2"/>
            <a:endCxn id="79885" idx="3"/>
          </p:cNvCxnSpPr>
          <p:nvPr/>
        </p:nvCxnSpPr>
        <p:spPr bwMode="auto">
          <a:xfrm rot="5400000">
            <a:off x="5645943" y="3345657"/>
            <a:ext cx="976313" cy="1600200"/>
          </a:xfrm>
          <a:prstGeom prst="bentConnector2">
            <a:avLst/>
          </a:prstGeom>
          <a:noFill/>
          <a:ln w="9525">
            <a:solidFill>
              <a:schemeClr val="tx1"/>
            </a:solidFill>
            <a:miter lim="800000"/>
            <a:headEnd/>
            <a:tailEnd type="triangle" w="med" len="med"/>
          </a:ln>
        </p:spPr>
      </p:cxnSp>
      <p:cxnSp>
        <p:nvCxnSpPr>
          <p:cNvPr id="79934" name="AutoShape 147"/>
          <p:cNvCxnSpPr>
            <a:cxnSpLocks noChangeShapeType="1"/>
            <a:stCxn id="79890" idx="2"/>
            <a:endCxn id="79885" idx="3"/>
          </p:cNvCxnSpPr>
          <p:nvPr/>
        </p:nvCxnSpPr>
        <p:spPr bwMode="auto">
          <a:xfrm rot="5400000">
            <a:off x="6255543" y="2736057"/>
            <a:ext cx="976313" cy="2819400"/>
          </a:xfrm>
          <a:prstGeom prst="bentConnector2">
            <a:avLst/>
          </a:prstGeom>
          <a:noFill/>
          <a:ln w="9525">
            <a:solidFill>
              <a:schemeClr val="tx1"/>
            </a:solidFill>
            <a:miter lim="800000"/>
            <a:headEnd/>
            <a:tailEnd type="triangle" w="med" len="med"/>
          </a:ln>
        </p:spPr>
      </p:cxnSp>
      <p:sp>
        <p:nvSpPr>
          <p:cNvPr id="79935" name="AutoShape 31"/>
          <p:cNvSpPr>
            <a:spLocks noChangeArrowheads="1"/>
          </p:cNvSpPr>
          <p:nvPr/>
        </p:nvSpPr>
        <p:spPr bwMode="auto">
          <a:xfrm>
            <a:off x="5867400" y="5257800"/>
            <a:ext cx="838200" cy="274638"/>
          </a:xfrm>
          <a:prstGeom prst="flowChartProcess">
            <a:avLst/>
          </a:prstGeom>
          <a:solidFill>
            <a:srgbClr val="FF9900"/>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Jail</a:t>
            </a:r>
          </a:p>
        </p:txBody>
      </p:sp>
      <p:sp>
        <p:nvSpPr>
          <p:cNvPr id="79936" name="AutoShape 50"/>
          <p:cNvSpPr>
            <a:spLocks noChangeArrowheads="1"/>
          </p:cNvSpPr>
          <p:nvPr/>
        </p:nvSpPr>
        <p:spPr bwMode="auto">
          <a:xfrm>
            <a:off x="4038600" y="6019800"/>
            <a:ext cx="685800" cy="274638"/>
          </a:xfrm>
          <a:prstGeom prst="flowChartProcess">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Refuse</a:t>
            </a:r>
          </a:p>
        </p:txBody>
      </p:sp>
      <p:sp>
        <p:nvSpPr>
          <p:cNvPr id="79937" name="AutoShape 58"/>
          <p:cNvSpPr>
            <a:spLocks noChangeArrowheads="1"/>
          </p:cNvSpPr>
          <p:nvPr/>
        </p:nvSpPr>
        <p:spPr bwMode="auto">
          <a:xfrm>
            <a:off x="2743200" y="6507163"/>
            <a:ext cx="838200" cy="274637"/>
          </a:xfrm>
          <a:prstGeom prst="flowChartProcess">
            <a:avLst/>
          </a:prstGeom>
          <a:solidFill>
            <a:schemeClr val="folHlink"/>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Done</a:t>
            </a:r>
          </a:p>
        </p:txBody>
      </p:sp>
      <p:sp>
        <p:nvSpPr>
          <p:cNvPr id="79938" name="AutoShape 58"/>
          <p:cNvSpPr>
            <a:spLocks noChangeArrowheads="1"/>
          </p:cNvSpPr>
          <p:nvPr/>
        </p:nvSpPr>
        <p:spPr bwMode="auto">
          <a:xfrm>
            <a:off x="7162800" y="5257800"/>
            <a:ext cx="914400" cy="274638"/>
          </a:xfrm>
          <a:prstGeom prst="flowChartProcess">
            <a:avLst/>
          </a:prstGeom>
          <a:solidFill>
            <a:schemeClr val="folHlink"/>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Done</a:t>
            </a:r>
          </a:p>
        </p:txBody>
      </p:sp>
      <p:sp>
        <p:nvSpPr>
          <p:cNvPr id="79939" name="AutoShape 31"/>
          <p:cNvSpPr>
            <a:spLocks noChangeArrowheads="1"/>
          </p:cNvSpPr>
          <p:nvPr/>
        </p:nvSpPr>
        <p:spPr bwMode="auto">
          <a:xfrm>
            <a:off x="5486400" y="914400"/>
            <a:ext cx="914400" cy="274638"/>
          </a:xfrm>
          <a:prstGeom prst="flowChartProcess">
            <a:avLst/>
          </a:prstGeom>
          <a:solidFill>
            <a:srgbClr val="FF9900"/>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Booking</a:t>
            </a:r>
          </a:p>
        </p:txBody>
      </p:sp>
      <p:sp>
        <p:nvSpPr>
          <p:cNvPr id="79940" name="AutoShape 31"/>
          <p:cNvSpPr>
            <a:spLocks noChangeArrowheads="1"/>
          </p:cNvSpPr>
          <p:nvPr/>
        </p:nvSpPr>
        <p:spPr bwMode="auto">
          <a:xfrm>
            <a:off x="2590800" y="533400"/>
            <a:ext cx="609600" cy="228600"/>
          </a:xfrm>
          <a:prstGeom prst="flowChartProcess">
            <a:avLst/>
          </a:prstGeom>
          <a:solidFill>
            <a:srgbClr val="FF9900"/>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Arrest</a:t>
            </a:r>
          </a:p>
        </p:txBody>
      </p:sp>
      <p:sp>
        <p:nvSpPr>
          <p:cNvPr id="79941" name="AutoShape 31"/>
          <p:cNvSpPr>
            <a:spLocks noChangeArrowheads="1"/>
          </p:cNvSpPr>
          <p:nvPr/>
        </p:nvSpPr>
        <p:spPr bwMode="auto">
          <a:xfrm>
            <a:off x="3657600" y="76200"/>
            <a:ext cx="914400" cy="381000"/>
          </a:xfrm>
          <a:prstGeom prst="flowChartProcess">
            <a:avLst/>
          </a:prstGeom>
          <a:solidFill>
            <a:srgbClr val="800080"/>
          </a:solidFill>
          <a:ln w="9525">
            <a:solidFill>
              <a:schemeClr val="tx1"/>
            </a:solidFill>
            <a:miter lim="800000"/>
            <a:headEnd/>
            <a:tailEnd/>
          </a:ln>
        </p:spPr>
        <p:txBody>
          <a:bodyPr wrap="none" anchor="ctr">
            <a:prstTxWarp prst="textNoShape">
              <a:avLst/>
            </a:prstTxWarp>
          </a:bodyPr>
          <a:lstStyle/>
          <a:p>
            <a:pPr algn="ctr"/>
            <a:r>
              <a:rPr lang="en-US" sz="1400">
                <a:latin typeface="Arial Narrow" charset="0"/>
              </a:rPr>
              <a:t>WARNING</a:t>
            </a:r>
            <a:endParaRPr lang="en-US" sz="1200">
              <a:latin typeface="Arial Narrow" charset="0"/>
            </a:endParaRPr>
          </a:p>
        </p:txBody>
      </p:sp>
      <p:cxnSp>
        <p:nvCxnSpPr>
          <p:cNvPr id="79942" name="AutoShape 156"/>
          <p:cNvCxnSpPr>
            <a:cxnSpLocks noChangeShapeType="1"/>
            <a:stCxn id="79927" idx="0"/>
            <a:endCxn id="79920" idx="2"/>
          </p:cNvCxnSpPr>
          <p:nvPr/>
        </p:nvCxnSpPr>
        <p:spPr bwMode="auto">
          <a:xfrm rot="-5400000">
            <a:off x="3178176" y="3573462"/>
            <a:ext cx="182562" cy="442913"/>
          </a:xfrm>
          <a:prstGeom prst="bentConnector3">
            <a:avLst>
              <a:gd name="adj1" fmla="val 49565"/>
            </a:avLst>
          </a:prstGeom>
          <a:noFill/>
          <a:ln w="9525">
            <a:solidFill>
              <a:schemeClr val="tx1"/>
            </a:solidFill>
            <a:miter lim="800000"/>
            <a:headEnd/>
            <a:tailEnd/>
          </a:ln>
        </p:spPr>
      </p:cxnSp>
      <p:cxnSp>
        <p:nvCxnSpPr>
          <p:cNvPr id="79943" name="AutoShape 157"/>
          <p:cNvCxnSpPr>
            <a:cxnSpLocks noChangeShapeType="1"/>
            <a:stCxn id="79920" idx="2"/>
            <a:endCxn id="79929" idx="0"/>
          </p:cNvCxnSpPr>
          <p:nvPr/>
        </p:nvCxnSpPr>
        <p:spPr bwMode="auto">
          <a:xfrm rot="16200000" flipH="1">
            <a:off x="3673476" y="3521075"/>
            <a:ext cx="182562" cy="547687"/>
          </a:xfrm>
          <a:prstGeom prst="bentConnector3">
            <a:avLst>
              <a:gd name="adj1" fmla="val 49565"/>
            </a:avLst>
          </a:prstGeom>
          <a:noFill/>
          <a:ln w="9525">
            <a:solidFill>
              <a:schemeClr val="tx1"/>
            </a:solidFill>
            <a:miter lim="800000"/>
            <a:headEnd/>
            <a:tailEnd/>
          </a:ln>
        </p:spPr>
      </p:cxnSp>
      <p:cxnSp>
        <p:nvCxnSpPr>
          <p:cNvPr id="79944" name="AutoShape 158"/>
          <p:cNvCxnSpPr>
            <a:cxnSpLocks noChangeShapeType="1"/>
            <a:stCxn id="79920" idx="2"/>
            <a:endCxn id="79928" idx="0"/>
          </p:cNvCxnSpPr>
          <p:nvPr/>
        </p:nvCxnSpPr>
        <p:spPr bwMode="auto">
          <a:xfrm rot="16200000" flipH="1">
            <a:off x="4168776" y="3025775"/>
            <a:ext cx="182562" cy="1538287"/>
          </a:xfrm>
          <a:prstGeom prst="bentConnector3">
            <a:avLst>
              <a:gd name="adj1" fmla="val 49565"/>
            </a:avLst>
          </a:prstGeom>
          <a:noFill/>
          <a:ln w="9525">
            <a:solidFill>
              <a:schemeClr val="tx1"/>
            </a:solidFill>
            <a:miter lim="800000"/>
            <a:headEnd/>
            <a:tailEnd/>
          </a:ln>
        </p:spPr>
      </p:cxnSp>
      <p:cxnSp>
        <p:nvCxnSpPr>
          <p:cNvPr id="79945" name="AutoShape 159"/>
          <p:cNvCxnSpPr>
            <a:cxnSpLocks noChangeShapeType="1"/>
            <a:stCxn id="79885" idx="2"/>
            <a:endCxn id="79887" idx="0"/>
          </p:cNvCxnSpPr>
          <p:nvPr/>
        </p:nvCxnSpPr>
        <p:spPr bwMode="auto">
          <a:xfrm rot="5400000">
            <a:off x="3375819" y="3756819"/>
            <a:ext cx="487362" cy="2514600"/>
          </a:xfrm>
          <a:prstGeom prst="bentConnector3">
            <a:avLst>
              <a:gd name="adj1" fmla="val 49838"/>
            </a:avLst>
          </a:prstGeom>
          <a:noFill/>
          <a:ln w="9525">
            <a:solidFill>
              <a:schemeClr val="tx1"/>
            </a:solidFill>
            <a:miter lim="800000"/>
            <a:headEnd/>
            <a:tailEnd type="triangle" w="med" len="med"/>
          </a:ln>
        </p:spPr>
      </p:cxnSp>
      <p:cxnSp>
        <p:nvCxnSpPr>
          <p:cNvPr id="79946" name="AutoShape 160"/>
          <p:cNvCxnSpPr>
            <a:cxnSpLocks noChangeShapeType="1"/>
            <a:stCxn id="79885" idx="2"/>
            <a:endCxn id="79886" idx="0"/>
          </p:cNvCxnSpPr>
          <p:nvPr/>
        </p:nvCxnSpPr>
        <p:spPr bwMode="auto">
          <a:xfrm rot="5400000">
            <a:off x="3966369" y="4347369"/>
            <a:ext cx="487362" cy="1333500"/>
          </a:xfrm>
          <a:prstGeom prst="bentConnector3">
            <a:avLst>
              <a:gd name="adj1" fmla="val 49838"/>
            </a:avLst>
          </a:prstGeom>
          <a:noFill/>
          <a:ln w="9525">
            <a:solidFill>
              <a:schemeClr val="tx1"/>
            </a:solidFill>
            <a:miter lim="800000"/>
            <a:headEnd/>
            <a:tailEnd type="triangle" w="med" len="med"/>
          </a:ln>
        </p:spPr>
      </p:cxnSp>
      <p:cxnSp>
        <p:nvCxnSpPr>
          <p:cNvPr id="79947" name="AutoShape 161"/>
          <p:cNvCxnSpPr>
            <a:cxnSpLocks noChangeShapeType="1"/>
            <a:stCxn id="79885" idx="2"/>
            <a:endCxn id="79888" idx="0"/>
          </p:cNvCxnSpPr>
          <p:nvPr/>
        </p:nvCxnSpPr>
        <p:spPr bwMode="auto">
          <a:xfrm rot="5400000">
            <a:off x="4595019" y="4976019"/>
            <a:ext cx="487362" cy="76200"/>
          </a:xfrm>
          <a:prstGeom prst="bentConnector3">
            <a:avLst>
              <a:gd name="adj1" fmla="val 49838"/>
            </a:avLst>
          </a:prstGeom>
          <a:noFill/>
          <a:ln w="9525">
            <a:solidFill>
              <a:schemeClr val="tx1"/>
            </a:solidFill>
            <a:miter lim="800000"/>
            <a:headEnd/>
            <a:tailEnd type="triangle" w="med" len="med"/>
          </a:ln>
        </p:spPr>
      </p:cxnSp>
      <p:cxnSp>
        <p:nvCxnSpPr>
          <p:cNvPr id="79948" name="AutoShape 162"/>
          <p:cNvCxnSpPr>
            <a:cxnSpLocks noChangeShapeType="1"/>
            <a:stCxn id="79885" idx="2"/>
            <a:endCxn id="79935" idx="0"/>
          </p:cNvCxnSpPr>
          <p:nvPr/>
        </p:nvCxnSpPr>
        <p:spPr bwMode="auto">
          <a:xfrm rot="16200000" flipH="1">
            <a:off x="5337969" y="4309269"/>
            <a:ext cx="487362" cy="1409700"/>
          </a:xfrm>
          <a:prstGeom prst="bentConnector3">
            <a:avLst>
              <a:gd name="adj1" fmla="val 49838"/>
            </a:avLst>
          </a:prstGeom>
          <a:noFill/>
          <a:ln w="9525">
            <a:solidFill>
              <a:schemeClr val="tx1"/>
            </a:solidFill>
            <a:miter lim="800000"/>
            <a:headEnd/>
            <a:tailEnd type="triangle" w="med" len="med"/>
          </a:ln>
        </p:spPr>
      </p:cxnSp>
      <p:cxnSp>
        <p:nvCxnSpPr>
          <p:cNvPr id="79949" name="AutoShape 163"/>
          <p:cNvCxnSpPr>
            <a:cxnSpLocks noChangeShapeType="1"/>
            <a:stCxn id="79935" idx="3"/>
            <a:endCxn id="79938" idx="1"/>
          </p:cNvCxnSpPr>
          <p:nvPr/>
        </p:nvCxnSpPr>
        <p:spPr bwMode="auto">
          <a:xfrm>
            <a:off x="6705600" y="5395913"/>
            <a:ext cx="457200" cy="0"/>
          </a:xfrm>
          <a:prstGeom prst="straightConnector1">
            <a:avLst/>
          </a:prstGeom>
          <a:noFill/>
          <a:ln w="9525">
            <a:solidFill>
              <a:schemeClr val="tx1"/>
            </a:solidFill>
            <a:round/>
            <a:headEnd/>
            <a:tailEnd type="triangle" w="med" len="med"/>
          </a:ln>
        </p:spPr>
      </p:cxnSp>
      <p:cxnSp>
        <p:nvCxnSpPr>
          <p:cNvPr id="79950" name="AutoShape 164"/>
          <p:cNvCxnSpPr>
            <a:cxnSpLocks noChangeShapeType="1"/>
            <a:stCxn id="79887" idx="2"/>
            <a:endCxn id="79936" idx="0"/>
          </p:cNvCxnSpPr>
          <p:nvPr/>
        </p:nvCxnSpPr>
        <p:spPr bwMode="auto">
          <a:xfrm rot="16200000" flipH="1">
            <a:off x="3128169" y="4766469"/>
            <a:ext cx="487362" cy="2019300"/>
          </a:xfrm>
          <a:prstGeom prst="bentConnector3">
            <a:avLst>
              <a:gd name="adj1" fmla="val 49838"/>
            </a:avLst>
          </a:prstGeom>
          <a:noFill/>
          <a:ln w="9525">
            <a:solidFill>
              <a:schemeClr val="tx1"/>
            </a:solidFill>
            <a:miter lim="800000"/>
            <a:headEnd/>
            <a:tailEnd type="triangle" w="med" len="med"/>
          </a:ln>
        </p:spPr>
      </p:cxnSp>
      <p:cxnSp>
        <p:nvCxnSpPr>
          <p:cNvPr id="79951" name="AutoShape 165"/>
          <p:cNvCxnSpPr>
            <a:cxnSpLocks noChangeShapeType="1"/>
            <a:stCxn id="79888" idx="2"/>
            <a:endCxn id="79884" idx="0"/>
          </p:cNvCxnSpPr>
          <p:nvPr/>
        </p:nvCxnSpPr>
        <p:spPr bwMode="auto">
          <a:xfrm rot="5400000">
            <a:off x="3737769" y="4956969"/>
            <a:ext cx="487362" cy="1638300"/>
          </a:xfrm>
          <a:prstGeom prst="bentConnector3">
            <a:avLst>
              <a:gd name="adj1" fmla="val 49838"/>
            </a:avLst>
          </a:prstGeom>
          <a:noFill/>
          <a:ln w="9525">
            <a:solidFill>
              <a:schemeClr val="tx1"/>
            </a:solidFill>
            <a:miter lim="800000"/>
            <a:headEnd/>
            <a:tailEnd type="triangle" w="med" len="med"/>
          </a:ln>
        </p:spPr>
      </p:cxnSp>
      <p:cxnSp>
        <p:nvCxnSpPr>
          <p:cNvPr id="79952" name="AutoShape 168"/>
          <p:cNvCxnSpPr>
            <a:cxnSpLocks noChangeShapeType="1"/>
            <a:stCxn id="79886" idx="2"/>
            <a:endCxn id="79936" idx="0"/>
          </p:cNvCxnSpPr>
          <p:nvPr/>
        </p:nvCxnSpPr>
        <p:spPr bwMode="auto">
          <a:xfrm rot="16200000" flipH="1">
            <a:off x="3771900" y="5410200"/>
            <a:ext cx="381000" cy="838200"/>
          </a:xfrm>
          <a:prstGeom prst="bentConnector3">
            <a:avLst>
              <a:gd name="adj1" fmla="val 35829"/>
            </a:avLst>
          </a:prstGeom>
          <a:noFill/>
          <a:ln w="9525">
            <a:solidFill>
              <a:schemeClr val="tx1"/>
            </a:solidFill>
            <a:miter lim="800000"/>
            <a:headEnd/>
            <a:tailEnd type="triangle" w="med" len="med"/>
          </a:ln>
        </p:spPr>
      </p:cxnSp>
      <p:cxnSp>
        <p:nvCxnSpPr>
          <p:cNvPr id="79953" name="AutoShape 169"/>
          <p:cNvCxnSpPr>
            <a:cxnSpLocks noChangeShapeType="1"/>
            <a:stCxn id="79884" idx="2"/>
            <a:endCxn id="79937" idx="0"/>
          </p:cNvCxnSpPr>
          <p:nvPr/>
        </p:nvCxnSpPr>
        <p:spPr bwMode="auto">
          <a:xfrm>
            <a:off x="3162300" y="6294438"/>
            <a:ext cx="0" cy="212725"/>
          </a:xfrm>
          <a:prstGeom prst="straightConnector1">
            <a:avLst/>
          </a:prstGeom>
          <a:noFill/>
          <a:ln w="9525">
            <a:solidFill>
              <a:schemeClr val="tx1"/>
            </a:solidFill>
            <a:round/>
            <a:headEnd/>
            <a:tailEnd/>
          </a:ln>
        </p:spPr>
      </p:cxnSp>
      <p:cxnSp>
        <p:nvCxnSpPr>
          <p:cNvPr id="79954" name="AutoShape 170"/>
          <p:cNvCxnSpPr>
            <a:cxnSpLocks noChangeShapeType="1"/>
            <a:stCxn id="79936" idx="3"/>
            <a:endCxn id="79935" idx="2"/>
          </p:cNvCxnSpPr>
          <p:nvPr/>
        </p:nvCxnSpPr>
        <p:spPr bwMode="auto">
          <a:xfrm flipV="1">
            <a:off x="4724400" y="5532438"/>
            <a:ext cx="1562100" cy="625475"/>
          </a:xfrm>
          <a:prstGeom prst="bentConnector2">
            <a:avLst/>
          </a:prstGeom>
          <a:noFill/>
          <a:ln w="9525">
            <a:solidFill>
              <a:schemeClr val="tx1"/>
            </a:solidFill>
            <a:miter lim="800000"/>
            <a:headEnd/>
            <a:tailEnd type="triangle" w="med" len="med"/>
          </a:ln>
        </p:spPr>
      </p:cxnSp>
      <p:cxnSp>
        <p:nvCxnSpPr>
          <p:cNvPr id="79955" name="AutoShape 171"/>
          <p:cNvCxnSpPr>
            <a:cxnSpLocks noChangeShapeType="1"/>
            <a:stCxn id="79941" idx="1"/>
            <a:endCxn id="79876" idx="3"/>
          </p:cNvCxnSpPr>
          <p:nvPr/>
        </p:nvCxnSpPr>
        <p:spPr bwMode="auto">
          <a:xfrm flipH="1">
            <a:off x="3276600" y="266700"/>
            <a:ext cx="381000" cy="0"/>
          </a:xfrm>
          <a:prstGeom prst="straightConnector1">
            <a:avLst/>
          </a:prstGeom>
          <a:noFill/>
          <a:ln w="9525">
            <a:solidFill>
              <a:schemeClr val="tx1"/>
            </a:solidFill>
            <a:round/>
            <a:headEnd/>
            <a:tailEnd type="triangle" w="med" len="med"/>
          </a:ln>
        </p:spPr>
      </p:cxnSp>
      <p:cxnSp>
        <p:nvCxnSpPr>
          <p:cNvPr id="79956" name="AutoShape 172"/>
          <p:cNvCxnSpPr>
            <a:cxnSpLocks noChangeShapeType="1"/>
            <a:stCxn id="79941" idx="3"/>
            <a:endCxn id="79875" idx="1"/>
          </p:cNvCxnSpPr>
          <p:nvPr/>
        </p:nvCxnSpPr>
        <p:spPr bwMode="auto">
          <a:xfrm>
            <a:off x="4572000" y="266700"/>
            <a:ext cx="3124200" cy="0"/>
          </a:xfrm>
          <a:prstGeom prst="straightConnector1">
            <a:avLst/>
          </a:prstGeom>
          <a:noFill/>
          <a:ln w="9525">
            <a:solidFill>
              <a:schemeClr val="tx1"/>
            </a:solidFill>
            <a:round/>
            <a:headEnd/>
            <a:tailEnd type="triangle" w="med" len="med"/>
          </a:ln>
        </p:spPr>
      </p:cxnSp>
      <p:sp>
        <p:nvSpPr>
          <p:cNvPr id="79957" name="AutoShape 31"/>
          <p:cNvSpPr>
            <a:spLocks noChangeArrowheads="1"/>
          </p:cNvSpPr>
          <p:nvPr/>
        </p:nvSpPr>
        <p:spPr bwMode="auto">
          <a:xfrm>
            <a:off x="5867400" y="3886200"/>
            <a:ext cx="685800" cy="457200"/>
          </a:xfrm>
          <a:prstGeom prst="flowChartProcess">
            <a:avLst/>
          </a:prstGeom>
          <a:solidFill>
            <a:srgbClr val="FF9900"/>
          </a:solidFill>
          <a:ln w="9525">
            <a:solidFill>
              <a:schemeClr val="tx1"/>
            </a:solidFill>
            <a:miter lim="800000"/>
            <a:headEnd/>
            <a:tailEnd/>
          </a:ln>
        </p:spPr>
        <p:txBody>
          <a:bodyPr wrap="none" anchor="ctr">
            <a:prstTxWarp prst="textNoShape">
              <a:avLst/>
            </a:prstTxWarp>
          </a:bodyPr>
          <a:lstStyle/>
          <a:p>
            <a:pPr algn="ctr"/>
            <a:r>
              <a:rPr lang="en-US" sz="1200" b="0">
                <a:latin typeface="Arial Narrow" charset="0"/>
              </a:rPr>
              <a:t>Plea </a:t>
            </a:r>
          </a:p>
          <a:p>
            <a:pPr algn="ctr"/>
            <a:r>
              <a:rPr lang="en-US" sz="1200" b="0">
                <a:latin typeface="Arial Narrow" charset="0"/>
              </a:rPr>
              <a:t>Bargain</a:t>
            </a:r>
          </a:p>
        </p:txBody>
      </p:sp>
      <p:cxnSp>
        <p:nvCxnSpPr>
          <p:cNvPr id="79958" name="AutoShape 86"/>
          <p:cNvCxnSpPr>
            <a:cxnSpLocks noChangeShapeType="1"/>
            <a:stCxn id="79891" idx="3"/>
            <a:endCxn id="79957" idx="0"/>
          </p:cNvCxnSpPr>
          <p:nvPr/>
        </p:nvCxnSpPr>
        <p:spPr bwMode="auto">
          <a:xfrm>
            <a:off x="5867400" y="3567113"/>
            <a:ext cx="342900" cy="319087"/>
          </a:xfrm>
          <a:prstGeom prst="bentConnector2">
            <a:avLst/>
          </a:prstGeom>
          <a:noFill/>
          <a:ln w="9525">
            <a:solidFill>
              <a:schemeClr val="tx1"/>
            </a:solidFill>
            <a:miter lim="800000"/>
            <a:headEnd/>
            <a:tailEnd type="triangle" w="med" len="med"/>
          </a:ln>
        </p:spPr>
      </p:cxnSp>
      <p:cxnSp>
        <p:nvCxnSpPr>
          <p:cNvPr id="79959" name="AutoShape 87"/>
          <p:cNvCxnSpPr>
            <a:cxnSpLocks noChangeShapeType="1"/>
            <a:stCxn id="79957" idx="2"/>
            <a:endCxn id="79885" idx="3"/>
          </p:cNvCxnSpPr>
          <p:nvPr/>
        </p:nvCxnSpPr>
        <p:spPr bwMode="auto">
          <a:xfrm rot="5400000">
            <a:off x="5626893" y="4050507"/>
            <a:ext cx="290513" cy="876300"/>
          </a:xfrm>
          <a:prstGeom prst="bentConnector2">
            <a:avLst/>
          </a:prstGeom>
          <a:noFill/>
          <a:ln w="9525">
            <a:solidFill>
              <a:schemeClr val="tx1"/>
            </a:solidFill>
            <a:miter lim="800000"/>
            <a:headEnd/>
            <a:tailEnd type="triangle" w="med" len="med"/>
          </a:ln>
        </p:spPr>
      </p:cxnSp>
      <p:cxnSp>
        <p:nvCxnSpPr>
          <p:cNvPr id="79960" name="AutoShape 88"/>
          <p:cNvCxnSpPr>
            <a:cxnSpLocks noChangeShapeType="1"/>
            <a:stCxn id="79880" idx="2"/>
            <a:endCxn id="79909" idx="1"/>
          </p:cNvCxnSpPr>
          <p:nvPr/>
        </p:nvCxnSpPr>
        <p:spPr bwMode="auto">
          <a:xfrm rot="16200000" flipH="1">
            <a:off x="4416426" y="2092325"/>
            <a:ext cx="525462" cy="852487"/>
          </a:xfrm>
          <a:prstGeom prst="bentConnector2">
            <a:avLst/>
          </a:prstGeom>
          <a:noFill/>
          <a:ln w="9525">
            <a:solidFill>
              <a:schemeClr val="tx1"/>
            </a:solidFill>
            <a:miter lim="800000"/>
            <a:headEnd/>
            <a:tailEnd type="triangle" w="med" len="med"/>
          </a:ln>
        </p:spPr>
      </p:cxnSp>
      <p:cxnSp>
        <p:nvCxnSpPr>
          <p:cNvPr id="79961" name="AutoShape 89"/>
          <p:cNvCxnSpPr>
            <a:cxnSpLocks noChangeShapeType="1"/>
            <a:stCxn id="79900" idx="2"/>
            <a:endCxn id="79911" idx="3"/>
          </p:cNvCxnSpPr>
          <p:nvPr/>
        </p:nvCxnSpPr>
        <p:spPr bwMode="auto">
          <a:xfrm rot="5400000">
            <a:off x="6591300" y="1943100"/>
            <a:ext cx="1333500" cy="342900"/>
          </a:xfrm>
          <a:prstGeom prst="bentConnector2">
            <a:avLst/>
          </a:prstGeom>
          <a:noFill/>
          <a:ln w="9525">
            <a:solidFill>
              <a:schemeClr val="tx1"/>
            </a:solidFill>
            <a:miter lim="800000"/>
            <a:headEnd/>
            <a:tailEnd type="triangle" w="med" len="med"/>
          </a:ln>
        </p:spPr>
      </p:cxn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flipH="1" flipV="1">
            <a:off x="-76200" y="-76200"/>
            <a:ext cx="76200" cy="76200"/>
          </a:xfrm>
          <a:solidFill>
            <a:srgbClr val="00CC00"/>
          </a:solidFill>
        </p:spPr>
        <p:txBody>
          <a:bodyPr/>
          <a:lstStyle/>
          <a:p>
            <a:pPr eaLnBrk="1" hangingPunct="1"/>
            <a:r>
              <a:rPr lang="en-US" sz="4000">
                <a:latin typeface="Arial" charset="0"/>
                <a:ea typeface="ＭＳ Ｐゴシック" charset="0"/>
                <a:cs typeface="ＭＳ Ｐゴシック" charset="0"/>
              </a:rPr>
              <a:t>First they came for….</a:t>
            </a:r>
          </a:p>
        </p:txBody>
      </p:sp>
      <p:sp>
        <p:nvSpPr>
          <p:cNvPr id="46083" name="Rectangle 3"/>
          <p:cNvSpPr>
            <a:spLocks noGrp="1" noChangeArrowheads="1"/>
          </p:cNvSpPr>
          <p:nvPr>
            <p:ph type="body" idx="1"/>
          </p:nvPr>
        </p:nvSpPr>
        <p:spPr>
          <a:xfrm>
            <a:off x="0" y="0"/>
            <a:ext cx="9144000" cy="6858000"/>
          </a:xfrm>
          <a:gradFill rotWithShape="1">
            <a:gsLst>
              <a:gs pos="0">
                <a:srgbClr val="00CC00">
                  <a:alpha val="48000"/>
                </a:srgbClr>
              </a:gs>
              <a:gs pos="50000">
                <a:srgbClr val="00CC00">
                  <a:gamma/>
                  <a:tint val="27451"/>
                  <a:invGamma/>
                  <a:alpha val="53000"/>
                </a:srgbClr>
              </a:gs>
              <a:gs pos="100000">
                <a:srgbClr val="00CC00">
                  <a:alpha val="48000"/>
                </a:srgbClr>
              </a:gs>
            </a:gsLst>
            <a:lin ang="5400000" scaled="1"/>
          </a:gradFill>
          <a:ln>
            <a:miter lim="800000"/>
            <a:headEnd/>
            <a:tailEnd/>
          </a:ln>
        </p:spPr>
        <p:txBody>
          <a:bodyPr/>
          <a:lstStyle/>
          <a:p>
            <a:pPr eaLnBrk="1" hangingPunct="1">
              <a:spcBef>
                <a:spcPct val="0"/>
              </a:spcBef>
              <a:buFontTx/>
              <a:buNone/>
              <a:defRPr/>
            </a:pPr>
            <a:r>
              <a:rPr lang="en-US" dirty="0" smtClean="0">
                <a:latin typeface="American Typewriter"/>
                <a:cs typeface="American Typewriter"/>
              </a:rPr>
              <a:t>“</a:t>
            </a:r>
            <a:r>
              <a:rPr lang="en-US" dirty="0">
                <a:latin typeface="American Typewriter"/>
                <a:cs typeface="American Typewriter"/>
              </a:rPr>
              <a:t>First they came for the Communists, </a:t>
            </a:r>
          </a:p>
          <a:p>
            <a:pPr eaLnBrk="1" hangingPunct="1">
              <a:spcBef>
                <a:spcPct val="0"/>
              </a:spcBef>
              <a:buFontTx/>
              <a:buNone/>
              <a:defRPr/>
            </a:pPr>
            <a:r>
              <a:rPr lang="en-US" dirty="0">
                <a:latin typeface="American Typewriter"/>
                <a:cs typeface="American Typewriter"/>
              </a:rPr>
              <a:t>and I didn’t speak up, because I wasn’t a Communist. </a:t>
            </a:r>
          </a:p>
          <a:p>
            <a:pPr eaLnBrk="1" hangingPunct="1">
              <a:spcBef>
                <a:spcPct val="0"/>
              </a:spcBef>
              <a:buFontTx/>
              <a:buNone/>
              <a:defRPr/>
            </a:pPr>
            <a:r>
              <a:rPr lang="en-US" dirty="0">
                <a:latin typeface="American Typewriter"/>
                <a:cs typeface="American Typewriter"/>
              </a:rPr>
              <a:t>Then they came for the Jews, and </a:t>
            </a:r>
            <a:r>
              <a:rPr lang="en-US" dirty="0" smtClean="0">
                <a:latin typeface="American Typewriter"/>
                <a:cs typeface="American Typewriter"/>
              </a:rPr>
              <a:t>I didn’t </a:t>
            </a:r>
            <a:r>
              <a:rPr lang="en-US" dirty="0">
                <a:latin typeface="American Typewriter"/>
                <a:cs typeface="American Typewriter"/>
              </a:rPr>
              <a:t>speak up, because I wasn’t </a:t>
            </a:r>
            <a:r>
              <a:rPr lang="en-US" dirty="0" smtClean="0">
                <a:latin typeface="American Typewriter"/>
                <a:cs typeface="American Typewriter"/>
              </a:rPr>
              <a:t>a Jew</a:t>
            </a:r>
            <a:r>
              <a:rPr lang="en-US" dirty="0">
                <a:latin typeface="American Typewriter"/>
                <a:cs typeface="American Typewriter"/>
              </a:rPr>
              <a:t>. </a:t>
            </a:r>
          </a:p>
          <a:p>
            <a:pPr eaLnBrk="1" hangingPunct="1">
              <a:spcBef>
                <a:spcPct val="0"/>
              </a:spcBef>
              <a:buFontTx/>
              <a:buNone/>
              <a:defRPr/>
            </a:pPr>
            <a:r>
              <a:rPr lang="en-US" dirty="0">
                <a:latin typeface="American Typewriter"/>
                <a:cs typeface="American Typewriter"/>
              </a:rPr>
              <a:t>Then they came for the Catholics, </a:t>
            </a:r>
          </a:p>
          <a:p>
            <a:pPr eaLnBrk="1" hangingPunct="1">
              <a:spcBef>
                <a:spcPct val="0"/>
              </a:spcBef>
              <a:buFontTx/>
              <a:buNone/>
              <a:defRPr/>
            </a:pPr>
            <a:r>
              <a:rPr lang="en-US" dirty="0">
                <a:latin typeface="American Typewriter"/>
                <a:cs typeface="American Typewriter"/>
              </a:rPr>
              <a:t>and I didn’t speak up, because I was a Protestant. </a:t>
            </a:r>
          </a:p>
          <a:p>
            <a:pPr eaLnBrk="1" hangingPunct="1">
              <a:spcBef>
                <a:spcPct val="0"/>
              </a:spcBef>
              <a:buFontTx/>
              <a:buNone/>
              <a:defRPr/>
            </a:pPr>
            <a:r>
              <a:rPr lang="en-US" dirty="0">
                <a:latin typeface="American Typewriter"/>
                <a:cs typeface="American Typewriter"/>
              </a:rPr>
              <a:t>Then they came for me, and by that time there was no one left to speak up for me.” </a:t>
            </a:r>
            <a:br>
              <a:rPr lang="en-US" dirty="0">
                <a:latin typeface="American Typewriter"/>
                <a:cs typeface="American Typewriter"/>
              </a:rPr>
            </a:br>
            <a:endParaRPr lang="en-US" dirty="0">
              <a:latin typeface="American Typewriter"/>
              <a:cs typeface="American Typewriter"/>
            </a:endParaRPr>
          </a:p>
          <a:p>
            <a:pPr algn="ctr" eaLnBrk="1" hangingPunct="1">
              <a:spcBef>
                <a:spcPct val="0"/>
              </a:spcBef>
              <a:buFontTx/>
              <a:buNone/>
              <a:defRPr/>
            </a:pPr>
            <a:r>
              <a:rPr lang="en-US" dirty="0">
                <a:latin typeface="American Typewriter"/>
                <a:cs typeface="American Typewriter"/>
              </a:rPr>
              <a:t>by Rev. Martin </a:t>
            </a:r>
            <a:r>
              <a:rPr lang="en-US" dirty="0" err="1">
                <a:latin typeface="American Typewriter"/>
                <a:cs typeface="American Typewriter"/>
              </a:rPr>
              <a:t>Niemoller</a:t>
            </a:r>
            <a:r>
              <a:rPr lang="en-US" dirty="0">
                <a:latin typeface="American Typewriter"/>
                <a:cs typeface="American Typewriter"/>
              </a:rPr>
              <a:t>, 1945</a:t>
            </a:r>
          </a:p>
        </p:txBody>
      </p:sp>
    </p:spTree>
    <p:extLst>
      <p:ext uri="{BB962C8B-B14F-4D97-AF65-F5344CB8AC3E}">
        <p14:creationId xmlns:p14="http://schemas.microsoft.com/office/powerpoint/2010/main" val="25399306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20483" name="Rectangle 2"/>
          <p:cNvSpPr>
            <a:spLocks noGrp="1" noChangeArrowheads="1"/>
          </p:cNvSpPr>
          <p:nvPr>
            <p:ph type="title"/>
          </p:nvPr>
        </p:nvSpPr>
        <p:spPr>
          <a:xfrm>
            <a:off x="685800" y="685800"/>
            <a:ext cx="7772400" cy="1143000"/>
          </a:xfrm>
        </p:spPr>
        <p:txBody>
          <a:bodyPr/>
          <a:lstStyle/>
          <a:p>
            <a:pPr eaLnBrk="1" hangingPunct="1"/>
            <a:r>
              <a:rPr lang="en-US" b="1" smtClean="0">
                <a:solidFill>
                  <a:srgbClr val="161616"/>
                </a:solidFill>
                <a:latin typeface="Abadi MT Condensed Extra Bold" charset="0"/>
              </a:rPr>
              <a:t>The Right to Remain Silent</a:t>
            </a:r>
          </a:p>
        </p:txBody>
      </p:sp>
      <p:sp>
        <p:nvSpPr>
          <p:cNvPr id="20484" name="Rectangle 3"/>
          <p:cNvSpPr>
            <a:spLocks noGrp="1" noChangeArrowheads="1"/>
          </p:cNvSpPr>
          <p:nvPr>
            <p:ph type="body" idx="1"/>
          </p:nvPr>
        </p:nvSpPr>
        <p:spPr>
          <a:xfrm>
            <a:off x="685800" y="2209800"/>
            <a:ext cx="7772400" cy="4114800"/>
          </a:xfrm>
        </p:spPr>
        <p:txBody>
          <a:bodyPr/>
          <a:lstStyle/>
          <a:p>
            <a:pPr eaLnBrk="1" hangingPunct="1"/>
            <a:r>
              <a:rPr lang="en-US" dirty="0" smtClean="0">
                <a:solidFill>
                  <a:srgbClr val="161616"/>
                </a:solidFill>
                <a:latin typeface="Abadi MT Condensed Extra Bold" charset="0"/>
              </a:rPr>
              <a:t>The Fifth Amendment to the U.S. Constitution gives every person the right not to answer questions asked by a police officer or government agent.</a:t>
            </a:r>
          </a:p>
          <a:p>
            <a:pPr eaLnBrk="1" hangingPunct="1"/>
            <a:r>
              <a:rPr lang="en-US" dirty="0" smtClean="0">
                <a:solidFill>
                  <a:srgbClr val="FF0000"/>
                </a:solidFill>
                <a:latin typeface="Abadi MT Condensed Extra Bold" charset="0"/>
              </a:rPr>
              <a:t>I WISH TO REMAIN SILENT.</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22531" name="Rectangle 2"/>
          <p:cNvSpPr>
            <a:spLocks noGrp="1" noChangeArrowheads="1"/>
          </p:cNvSpPr>
          <p:nvPr>
            <p:ph type="title"/>
          </p:nvPr>
        </p:nvSpPr>
        <p:spPr>
          <a:xfrm>
            <a:off x="0" y="381000"/>
            <a:ext cx="9144000" cy="1600200"/>
          </a:xfrm>
        </p:spPr>
        <p:txBody>
          <a:bodyPr/>
          <a:lstStyle/>
          <a:p>
            <a:pPr eaLnBrk="1" hangingPunct="1"/>
            <a:r>
              <a:rPr lang="en-US" b="1" smtClean="0">
                <a:solidFill>
                  <a:srgbClr val="161616"/>
                </a:solidFill>
                <a:latin typeface="Abadi MT Condensed Extra Bold" charset="0"/>
              </a:rPr>
              <a:t>The Right to be Free from "Unreasonable Searches and Seizures"</a:t>
            </a:r>
          </a:p>
        </p:txBody>
      </p:sp>
      <p:sp>
        <p:nvSpPr>
          <p:cNvPr id="22532" name="Rectangle 3"/>
          <p:cNvSpPr>
            <a:spLocks noGrp="1" noChangeArrowheads="1"/>
          </p:cNvSpPr>
          <p:nvPr>
            <p:ph type="body" idx="1"/>
          </p:nvPr>
        </p:nvSpPr>
        <p:spPr>
          <a:xfrm>
            <a:off x="152400" y="2209800"/>
            <a:ext cx="8915400" cy="4191000"/>
          </a:xfrm>
        </p:spPr>
        <p:txBody>
          <a:bodyPr/>
          <a:lstStyle/>
          <a:p>
            <a:pPr eaLnBrk="1" hangingPunct="1">
              <a:lnSpc>
                <a:spcPct val="90000"/>
              </a:lnSpc>
              <a:spcAft>
                <a:spcPts val="1600"/>
              </a:spcAft>
            </a:pPr>
            <a:r>
              <a:rPr lang="en-US" sz="2800" dirty="0">
                <a:solidFill>
                  <a:srgbClr val="161616"/>
                </a:solidFill>
                <a:latin typeface="Abadi MT Condensed Extra Bold" charset="0"/>
              </a:rPr>
              <a:t>The Fourth Amendment is supposed to protect your </a:t>
            </a:r>
            <a:r>
              <a:rPr lang="en-US" sz="2800" dirty="0" smtClean="0">
                <a:solidFill>
                  <a:srgbClr val="161616"/>
                </a:solidFill>
                <a:latin typeface="Abadi MT Condensed Extra Bold" charset="0"/>
              </a:rPr>
              <a:t>privacy from government intrusion. </a:t>
            </a:r>
          </a:p>
          <a:p>
            <a:pPr eaLnBrk="1" hangingPunct="1">
              <a:lnSpc>
                <a:spcPct val="90000"/>
              </a:lnSpc>
              <a:spcAft>
                <a:spcPts val="1600"/>
              </a:spcAft>
            </a:pPr>
            <a:r>
              <a:rPr lang="en-US" sz="2800" dirty="0" smtClean="0">
                <a:solidFill>
                  <a:srgbClr val="161616"/>
                </a:solidFill>
                <a:latin typeface="Abadi MT Condensed Extra Bold" charset="0"/>
              </a:rPr>
              <a:t>Police cannot search you, your possessions, your home, etc. unless:</a:t>
            </a:r>
          </a:p>
          <a:p>
            <a:pPr lvl="1" eaLnBrk="1" hangingPunct="1">
              <a:lnSpc>
                <a:spcPct val="90000"/>
              </a:lnSpc>
              <a:spcAft>
                <a:spcPts val="1600"/>
              </a:spcAft>
            </a:pPr>
            <a:r>
              <a:rPr lang="en-US" sz="2400" dirty="0" smtClean="0">
                <a:solidFill>
                  <a:srgbClr val="161616"/>
                </a:solidFill>
                <a:latin typeface="Abadi MT Condensed Extra Bold" charset="0"/>
              </a:rPr>
              <a:t>You consent (your silence gives police consent)</a:t>
            </a:r>
          </a:p>
          <a:p>
            <a:pPr lvl="1" eaLnBrk="1" hangingPunct="1">
              <a:lnSpc>
                <a:spcPct val="90000"/>
              </a:lnSpc>
              <a:spcAft>
                <a:spcPts val="1600"/>
              </a:spcAft>
            </a:pPr>
            <a:r>
              <a:rPr lang="en-US" sz="2400" dirty="0" smtClean="0">
                <a:solidFill>
                  <a:srgbClr val="161616"/>
                </a:solidFill>
                <a:latin typeface="Abadi MT Condensed Extra Bold" charset="0"/>
              </a:rPr>
              <a:t>Police obtain a search warrant</a:t>
            </a:r>
          </a:p>
          <a:p>
            <a:pPr lvl="1" eaLnBrk="1" hangingPunct="1">
              <a:lnSpc>
                <a:spcPct val="90000"/>
              </a:lnSpc>
              <a:spcAft>
                <a:spcPts val="1600"/>
              </a:spcAft>
            </a:pPr>
            <a:r>
              <a:rPr lang="en-US" sz="2400" dirty="0" smtClean="0">
                <a:solidFill>
                  <a:srgbClr val="161616"/>
                </a:solidFill>
                <a:latin typeface="Abadi MT Condensed Extra Bold" charset="0"/>
              </a:rPr>
              <a:t>Or an exception to the search warrant requirement exists</a:t>
            </a:r>
          </a:p>
          <a:p>
            <a:pPr eaLnBrk="1" hangingPunct="1">
              <a:lnSpc>
                <a:spcPct val="90000"/>
              </a:lnSpc>
              <a:spcAft>
                <a:spcPts val="1600"/>
              </a:spcAft>
            </a:pPr>
            <a:endParaRPr lang="en-US" sz="2800" dirty="0">
              <a:solidFill>
                <a:srgbClr val="161616"/>
              </a:solidFill>
              <a:latin typeface="Abadi MT Condensed Extra Bold"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22531" name="Rectangle 2"/>
          <p:cNvSpPr>
            <a:spLocks noGrp="1" noChangeArrowheads="1"/>
          </p:cNvSpPr>
          <p:nvPr>
            <p:ph type="title"/>
          </p:nvPr>
        </p:nvSpPr>
        <p:spPr>
          <a:xfrm>
            <a:off x="0" y="381000"/>
            <a:ext cx="9144000" cy="1600200"/>
          </a:xfrm>
        </p:spPr>
        <p:txBody>
          <a:bodyPr/>
          <a:lstStyle/>
          <a:p>
            <a:pPr eaLnBrk="1" hangingPunct="1"/>
            <a:r>
              <a:rPr lang="en-US" b="1" dirty="0" smtClean="0">
                <a:solidFill>
                  <a:srgbClr val="161616"/>
                </a:solidFill>
                <a:latin typeface="Abadi MT Condensed Extra Bold" charset="0"/>
              </a:rPr>
              <a:t>The Right to be Free from "Unreasonable Searches and Seizures"</a:t>
            </a:r>
          </a:p>
        </p:txBody>
      </p:sp>
      <p:sp>
        <p:nvSpPr>
          <p:cNvPr id="22532" name="Rectangle 3"/>
          <p:cNvSpPr>
            <a:spLocks noGrp="1" noChangeArrowheads="1"/>
          </p:cNvSpPr>
          <p:nvPr>
            <p:ph type="body" idx="1"/>
          </p:nvPr>
        </p:nvSpPr>
        <p:spPr>
          <a:xfrm>
            <a:off x="152400" y="2209800"/>
            <a:ext cx="8915400" cy="4191000"/>
          </a:xfrm>
        </p:spPr>
        <p:txBody>
          <a:bodyPr/>
          <a:lstStyle/>
          <a:p>
            <a:pPr eaLnBrk="1" hangingPunct="1">
              <a:lnSpc>
                <a:spcPct val="90000"/>
              </a:lnSpc>
              <a:spcAft>
                <a:spcPts val="1600"/>
              </a:spcAft>
            </a:pPr>
            <a:r>
              <a:rPr lang="en-US" sz="2800" dirty="0" smtClean="0">
                <a:solidFill>
                  <a:srgbClr val="161616"/>
                </a:solidFill>
                <a:latin typeface="Abadi MT Condensed Extra Bold" charset="0"/>
              </a:rPr>
              <a:t>Without </a:t>
            </a:r>
            <a:r>
              <a:rPr lang="en-US" sz="2800" dirty="0">
                <a:solidFill>
                  <a:srgbClr val="161616"/>
                </a:solidFill>
                <a:latin typeface="Abadi MT Condensed Extra Bold" charset="0"/>
              </a:rPr>
              <a:t>a warrant, police or government agents may not search your home or office without your consent, and you have the right to refuse to let them in. </a:t>
            </a:r>
            <a:endParaRPr lang="en-US" sz="2800" dirty="0" smtClean="0">
              <a:solidFill>
                <a:srgbClr val="161616"/>
              </a:solidFill>
              <a:latin typeface="Abadi MT Condensed Extra Bold" charset="0"/>
            </a:endParaRPr>
          </a:p>
          <a:p>
            <a:pPr eaLnBrk="1" hangingPunct="1">
              <a:lnSpc>
                <a:spcPct val="90000"/>
              </a:lnSpc>
              <a:spcAft>
                <a:spcPts val="1600"/>
              </a:spcAft>
            </a:pPr>
            <a:endParaRPr lang="en-US" sz="2800" dirty="0">
              <a:solidFill>
                <a:srgbClr val="161616"/>
              </a:solidFill>
              <a:latin typeface="Abadi MT Condensed Extra Bold" charset="0"/>
            </a:endParaRPr>
          </a:p>
          <a:p>
            <a:pPr eaLnBrk="1" hangingPunct="1">
              <a:lnSpc>
                <a:spcPct val="90000"/>
              </a:lnSpc>
              <a:spcAft>
                <a:spcPts val="1600"/>
              </a:spcAft>
            </a:pPr>
            <a:r>
              <a:rPr lang="en-US" sz="2800" dirty="0">
                <a:solidFill>
                  <a:srgbClr val="FF0000"/>
                </a:solidFill>
                <a:latin typeface="Abadi MT Condensed Extra Bold" charset="0"/>
              </a:rPr>
              <a:t>I DON’T CONSENT TO THIS SEARCH. </a:t>
            </a:r>
          </a:p>
          <a:p>
            <a:pPr eaLnBrk="1" hangingPunct="1">
              <a:lnSpc>
                <a:spcPct val="90000"/>
              </a:lnSpc>
              <a:spcAft>
                <a:spcPts val="1600"/>
              </a:spcAft>
            </a:pPr>
            <a:r>
              <a:rPr lang="en-US" sz="2800" dirty="0" smtClean="0">
                <a:latin typeface="Abadi MT Condensed Extra Bold" charset="0"/>
              </a:rPr>
              <a:t>Must be said out loud—your silence indicates to police that you consent or agree to what they are doing.</a:t>
            </a:r>
            <a:endParaRPr lang="en-US" sz="2800" dirty="0">
              <a:latin typeface="Abadi MT Condensed Extra Bold" charset="0"/>
            </a:endParaRPr>
          </a:p>
          <a:p>
            <a:pPr eaLnBrk="1" hangingPunct="1">
              <a:lnSpc>
                <a:spcPct val="90000"/>
              </a:lnSpc>
              <a:spcAft>
                <a:spcPts val="1600"/>
              </a:spcAft>
            </a:pPr>
            <a:endParaRPr lang="en-US" sz="2800" dirty="0">
              <a:solidFill>
                <a:srgbClr val="161616"/>
              </a:solidFill>
              <a:latin typeface="Abadi MT Condensed Extra Bold" charset="0"/>
            </a:endParaRPr>
          </a:p>
        </p:txBody>
      </p:sp>
    </p:spTree>
    <p:extLst>
      <p:ext uri="{BB962C8B-B14F-4D97-AF65-F5344CB8AC3E}">
        <p14:creationId xmlns:p14="http://schemas.microsoft.com/office/powerpoint/2010/main" val="30872011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22531" name="Rectangle 2"/>
          <p:cNvSpPr>
            <a:spLocks noGrp="1" noChangeArrowheads="1"/>
          </p:cNvSpPr>
          <p:nvPr>
            <p:ph type="title"/>
          </p:nvPr>
        </p:nvSpPr>
        <p:spPr>
          <a:xfrm>
            <a:off x="0" y="381000"/>
            <a:ext cx="9144000" cy="1600200"/>
          </a:xfrm>
        </p:spPr>
        <p:txBody>
          <a:bodyPr/>
          <a:lstStyle/>
          <a:p>
            <a:pPr eaLnBrk="1" hangingPunct="1"/>
            <a:r>
              <a:rPr lang="en-US" b="1" dirty="0" smtClean="0">
                <a:solidFill>
                  <a:srgbClr val="161616"/>
                </a:solidFill>
                <a:latin typeface="Abadi MT Condensed Extra Bold" charset="0"/>
              </a:rPr>
              <a:t>The Right to Free Speech &amp; Assembly</a:t>
            </a:r>
          </a:p>
        </p:txBody>
      </p:sp>
      <p:sp>
        <p:nvSpPr>
          <p:cNvPr id="22532" name="Rectangle 3"/>
          <p:cNvSpPr>
            <a:spLocks noGrp="1" noChangeArrowheads="1"/>
          </p:cNvSpPr>
          <p:nvPr>
            <p:ph type="body" idx="1"/>
          </p:nvPr>
        </p:nvSpPr>
        <p:spPr>
          <a:xfrm>
            <a:off x="152400" y="2209800"/>
            <a:ext cx="8915400" cy="4191000"/>
          </a:xfrm>
        </p:spPr>
        <p:txBody>
          <a:bodyPr/>
          <a:lstStyle/>
          <a:p>
            <a:pPr eaLnBrk="1" hangingPunct="1">
              <a:lnSpc>
                <a:spcPct val="90000"/>
              </a:lnSpc>
              <a:spcAft>
                <a:spcPts val="1600"/>
              </a:spcAft>
            </a:pPr>
            <a:r>
              <a:rPr lang="en-US" sz="2800" dirty="0" smtClean="0">
                <a:solidFill>
                  <a:srgbClr val="161616"/>
                </a:solidFill>
                <a:latin typeface="Abadi MT Condensed Extra Bold" charset="0"/>
              </a:rPr>
              <a:t>Public forums: maximum First Amendment rights</a:t>
            </a:r>
          </a:p>
          <a:p>
            <a:pPr lvl="1" eaLnBrk="1" hangingPunct="1">
              <a:lnSpc>
                <a:spcPct val="90000"/>
              </a:lnSpc>
              <a:spcAft>
                <a:spcPts val="1600"/>
              </a:spcAft>
            </a:pPr>
            <a:r>
              <a:rPr lang="en-US" sz="2400" dirty="0" smtClean="0">
                <a:solidFill>
                  <a:srgbClr val="161616"/>
                </a:solidFill>
                <a:latin typeface="Abadi MT Condensed Extra Bold" charset="0"/>
              </a:rPr>
              <a:t>“Reasonable time, place, and manner restrictions”</a:t>
            </a:r>
          </a:p>
          <a:p>
            <a:pPr eaLnBrk="1" hangingPunct="1">
              <a:lnSpc>
                <a:spcPct val="90000"/>
              </a:lnSpc>
              <a:spcAft>
                <a:spcPts val="1600"/>
              </a:spcAft>
            </a:pPr>
            <a:r>
              <a:rPr lang="en-US" sz="2800" dirty="0" smtClean="0">
                <a:solidFill>
                  <a:srgbClr val="161616"/>
                </a:solidFill>
                <a:latin typeface="Abadi MT Condensed Extra Bold" charset="0"/>
              </a:rPr>
              <a:t>Quasi-public forums:  depends/permits could be required</a:t>
            </a:r>
          </a:p>
          <a:p>
            <a:pPr eaLnBrk="1" hangingPunct="1">
              <a:lnSpc>
                <a:spcPct val="90000"/>
              </a:lnSpc>
              <a:spcAft>
                <a:spcPts val="1600"/>
              </a:spcAft>
            </a:pPr>
            <a:r>
              <a:rPr lang="en-US" sz="2800" dirty="0" smtClean="0">
                <a:solidFill>
                  <a:srgbClr val="161616"/>
                </a:solidFill>
                <a:latin typeface="Abadi MT Condensed Extra Bold" charset="0"/>
              </a:rPr>
              <a:t>Private forums:  Owner or person in charge can ask you to leave and/or trespass you from the property.  Least protection for First Amendment rights.</a:t>
            </a:r>
          </a:p>
          <a:p>
            <a:pPr eaLnBrk="1" hangingPunct="1">
              <a:lnSpc>
                <a:spcPct val="90000"/>
              </a:lnSpc>
              <a:spcAft>
                <a:spcPts val="1600"/>
              </a:spcAft>
            </a:pPr>
            <a:r>
              <a:rPr lang="en-US" sz="2800" dirty="0" smtClean="0">
                <a:solidFill>
                  <a:srgbClr val="161616"/>
                </a:solidFill>
                <a:latin typeface="Abadi MT Condensed Extra Bold" charset="0"/>
              </a:rPr>
              <a:t>Look to State Constitutional Rights as well.</a:t>
            </a:r>
            <a:endParaRPr lang="en-US" sz="2800" dirty="0">
              <a:solidFill>
                <a:srgbClr val="161616"/>
              </a:solidFill>
              <a:latin typeface="Abadi MT Condensed Extra Bold" charset="0"/>
            </a:endParaRPr>
          </a:p>
        </p:txBody>
      </p:sp>
    </p:spTree>
    <p:extLst>
      <p:ext uri="{BB962C8B-B14F-4D97-AF65-F5344CB8AC3E}">
        <p14:creationId xmlns:p14="http://schemas.microsoft.com/office/powerpoint/2010/main" val="8281042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24579" name="Rectangle 2"/>
          <p:cNvSpPr>
            <a:spLocks noGrp="1" noChangeArrowheads="1"/>
          </p:cNvSpPr>
          <p:nvPr>
            <p:ph type="title"/>
          </p:nvPr>
        </p:nvSpPr>
        <p:spPr>
          <a:xfrm>
            <a:off x="609600" y="457200"/>
            <a:ext cx="7772400" cy="1143000"/>
          </a:xfrm>
        </p:spPr>
        <p:txBody>
          <a:bodyPr/>
          <a:lstStyle/>
          <a:p>
            <a:pPr eaLnBrk="1" hangingPunct="1"/>
            <a:r>
              <a:rPr lang="en-US" b="1" smtClean="0">
                <a:solidFill>
                  <a:srgbClr val="161616"/>
                </a:solidFill>
                <a:latin typeface="Abadi MT Condensed Extra Bold" charset="0"/>
              </a:rPr>
              <a:t>The Right to Advocate for Change</a:t>
            </a:r>
          </a:p>
        </p:txBody>
      </p:sp>
      <p:sp>
        <p:nvSpPr>
          <p:cNvPr id="24580" name="Rectangle 3"/>
          <p:cNvSpPr>
            <a:spLocks noGrp="1" noChangeArrowheads="1"/>
          </p:cNvSpPr>
          <p:nvPr>
            <p:ph type="body" idx="1"/>
          </p:nvPr>
        </p:nvSpPr>
        <p:spPr>
          <a:xfrm>
            <a:off x="381000" y="1905000"/>
            <a:ext cx="8382000" cy="4343400"/>
          </a:xfrm>
        </p:spPr>
        <p:txBody>
          <a:bodyPr/>
          <a:lstStyle/>
          <a:p>
            <a:pPr eaLnBrk="1" hangingPunct="1">
              <a:lnSpc>
                <a:spcPct val="90000"/>
              </a:lnSpc>
              <a:spcAft>
                <a:spcPts val="1600"/>
              </a:spcAft>
            </a:pPr>
            <a:r>
              <a:rPr lang="en-US" dirty="0">
                <a:solidFill>
                  <a:srgbClr val="161616"/>
                </a:solidFill>
                <a:latin typeface="Abadi MT Condensed Extra Bold" charset="0"/>
              </a:rPr>
              <a:t>The First Amendment to the U.S. Constitution protects the rights of groups and individuals who advocate changes in laws, government practices, and even the form of government. </a:t>
            </a:r>
          </a:p>
          <a:p>
            <a:pPr eaLnBrk="1" hangingPunct="1">
              <a:lnSpc>
                <a:spcPct val="90000"/>
              </a:lnSpc>
              <a:spcAft>
                <a:spcPts val="1600"/>
              </a:spcAft>
            </a:pPr>
            <a:r>
              <a:rPr lang="en-US" dirty="0">
                <a:solidFill>
                  <a:srgbClr val="161616"/>
                </a:solidFill>
                <a:latin typeface="Abadi MT Condensed Extra Bold" charset="0"/>
              </a:rPr>
              <a:t>However, the ICE can target non-citizens for deportation because of their First Amendment activities, as long as it could deport them for other reasons.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22531" name="Rectangle 2"/>
          <p:cNvSpPr>
            <a:spLocks noGrp="1" noChangeArrowheads="1"/>
          </p:cNvSpPr>
          <p:nvPr>
            <p:ph type="title"/>
          </p:nvPr>
        </p:nvSpPr>
        <p:spPr>
          <a:xfrm>
            <a:off x="0" y="381000"/>
            <a:ext cx="9144000" cy="1600200"/>
          </a:xfrm>
        </p:spPr>
        <p:txBody>
          <a:bodyPr/>
          <a:lstStyle/>
          <a:p>
            <a:pPr eaLnBrk="1" hangingPunct="1"/>
            <a:r>
              <a:rPr lang="en-US" b="1" dirty="0" smtClean="0">
                <a:solidFill>
                  <a:srgbClr val="161616"/>
                </a:solidFill>
                <a:latin typeface="Abadi MT Condensed Extra Bold" charset="0"/>
              </a:rPr>
              <a:t>Search Warrants</a:t>
            </a:r>
          </a:p>
        </p:txBody>
      </p:sp>
      <p:sp>
        <p:nvSpPr>
          <p:cNvPr id="22532" name="Rectangle 3"/>
          <p:cNvSpPr>
            <a:spLocks noGrp="1" noChangeArrowheads="1"/>
          </p:cNvSpPr>
          <p:nvPr>
            <p:ph type="body" idx="1"/>
          </p:nvPr>
        </p:nvSpPr>
        <p:spPr>
          <a:xfrm>
            <a:off x="152400" y="2209800"/>
            <a:ext cx="8915400" cy="4191000"/>
          </a:xfrm>
        </p:spPr>
        <p:txBody>
          <a:bodyPr/>
          <a:lstStyle/>
          <a:p>
            <a:pPr eaLnBrk="1" hangingPunct="1">
              <a:lnSpc>
                <a:spcPct val="90000"/>
              </a:lnSpc>
              <a:spcAft>
                <a:spcPts val="1600"/>
              </a:spcAft>
            </a:pPr>
            <a:r>
              <a:rPr lang="en-US" sz="2800" dirty="0" smtClean="0">
                <a:solidFill>
                  <a:srgbClr val="161616"/>
                </a:solidFill>
                <a:latin typeface="Abadi MT Condensed Extra Bold" charset="0"/>
              </a:rPr>
              <a:t>Written court permission to search and seize evidence of a crime.</a:t>
            </a:r>
          </a:p>
          <a:p>
            <a:pPr eaLnBrk="1" hangingPunct="1">
              <a:lnSpc>
                <a:spcPct val="90000"/>
              </a:lnSpc>
              <a:spcAft>
                <a:spcPts val="1600"/>
              </a:spcAft>
            </a:pPr>
            <a:r>
              <a:rPr lang="en-US" sz="2800" dirty="0" smtClean="0">
                <a:solidFill>
                  <a:srgbClr val="161616"/>
                </a:solidFill>
                <a:latin typeface="Abadi MT Condensed Extra Bold" charset="0"/>
              </a:rPr>
              <a:t>May be obtained telephonically in certain circumstances.</a:t>
            </a:r>
          </a:p>
          <a:p>
            <a:pPr eaLnBrk="1" hangingPunct="1">
              <a:lnSpc>
                <a:spcPct val="90000"/>
              </a:lnSpc>
              <a:spcAft>
                <a:spcPts val="1600"/>
              </a:spcAft>
            </a:pPr>
            <a:r>
              <a:rPr lang="en-US" sz="2800" dirty="0" smtClean="0">
                <a:solidFill>
                  <a:srgbClr val="161616"/>
                </a:solidFill>
                <a:latin typeface="Abadi MT Condensed Extra Bold" charset="0"/>
              </a:rPr>
              <a:t>Can enter your home without permission or your presence.</a:t>
            </a:r>
            <a:endParaRPr lang="en-US" sz="2800" dirty="0">
              <a:solidFill>
                <a:srgbClr val="161616"/>
              </a:solidFill>
              <a:latin typeface="Abadi MT Condensed Extra Bold" charset="0"/>
            </a:endParaRPr>
          </a:p>
        </p:txBody>
      </p:sp>
    </p:spTree>
    <p:extLst>
      <p:ext uri="{BB962C8B-B14F-4D97-AF65-F5344CB8AC3E}">
        <p14:creationId xmlns:p14="http://schemas.microsoft.com/office/powerpoint/2010/main" val="379725309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Custom 2">
      <a:dk1>
        <a:srgbClr val="005A58"/>
      </a:dk1>
      <a:lt1>
        <a:srgbClr val="151515"/>
      </a:lt1>
      <a:dk2>
        <a:srgbClr val="008080"/>
      </a:dk2>
      <a:lt2>
        <a:srgbClr val="151515"/>
      </a:lt2>
      <a:accent1>
        <a:srgbClr val="006462"/>
      </a:accent1>
      <a:accent2>
        <a:srgbClr val="6D6FC7"/>
      </a:accent2>
      <a:accent3>
        <a:srgbClr val="AAC0C0"/>
      </a:accent3>
      <a:accent4>
        <a:srgbClr val="DADADA"/>
      </a:accent4>
      <a:accent5>
        <a:srgbClr val="AAB8B7"/>
      </a:accent5>
      <a:accent6>
        <a:srgbClr val="6264B4"/>
      </a:accent6>
      <a:hlink>
        <a:srgbClr val="006462"/>
      </a:hlink>
      <a:folHlink>
        <a:srgbClr val="007F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2163</TotalTime>
  <Words>8176</Words>
  <Application>Microsoft Macintosh PowerPoint</Application>
  <PresentationFormat>On-screen Show (4:3)</PresentationFormat>
  <Paragraphs>518</Paragraphs>
  <Slides>38</Slides>
  <Notes>37</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Blank Presentation</vt:lpstr>
      <vt:lpstr>KNOW YOUR RIGHTS</vt:lpstr>
      <vt:lpstr>PowerPoint Presentation</vt:lpstr>
      <vt:lpstr>What rights do I have?</vt:lpstr>
      <vt:lpstr>The Right to Remain Silent</vt:lpstr>
      <vt:lpstr>The Right to be Free from "Unreasonable Searches and Seizures"</vt:lpstr>
      <vt:lpstr>The Right to be Free from "Unreasonable Searches and Seizures"</vt:lpstr>
      <vt:lpstr>The Right to Free Speech &amp; Assembly</vt:lpstr>
      <vt:lpstr>The Right to Advocate for Change</vt:lpstr>
      <vt:lpstr>Search Warrants</vt:lpstr>
      <vt:lpstr>No warrant needed…</vt:lpstr>
      <vt:lpstr>PowerPoint Presentation</vt:lpstr>
      <vt:lpstr>Three kinds of initial police encounters:</vt:lpstr>
      <vt:lpstr>Tips for interacting with cops:</vt:lpstr>
      <vt:lpstr>Conversation:</vt:lpstr>
      <vt:lpstr>Detention:</vt:lpstr>
      <vt:lpstr>What to do if you are stopped by the police</vt:lpstr>
      <vt:lpstr>If you are not free to go, ask why you are being detained </vt:lpstr>
      <vt:lpstr>Cops Can Lie or Trick You</vt:lpstr>
      <vt:lpstr>Am I Under Arrest?</vt:lpstr>
      <vt:lpstr>Arrest: So, you are going to jail</vt:lpstr>
      <vt:lpstr>Arrest: Searches</vt:lpstr>
      <vt:lpstr>Assert Your Rights!</vt:lpstr>
      <vt:lpstr>The Miranda Rights</vt:lpstr>
      <vt:lpstr> "Demand of Rights" </vt:lpstr>
      <vt:lpstr>Grand Juries</vt:lpstr>
      <vt:lpstr>Sample Conversations With the Police</vt:lpstr>
      <vt:lpstr>CONVERSATION</vt:lpstr>
      <vt:lpstr>DETENTION</vt:lpstr>
      <vt:lpstr>ARREST</vt:lpstr>
      <vt:lpstr>CD consequences in Oregon</vt:lpstr>
      <vt:lpstr>What are my rights at borders?</vt:lpstr>
      <vt:lpstr>Special Rights &amp; Concerns for Non-documented People</vt:lpstr>
      <vt:lpstr>What if I am not a citizen and the ICE contacts me?</vt:lpstr>
      <vt:lpstr>Talk to a lawyer</vt:lpstr>
      <vt:lpstr>Deportation issues</vt:lpstr>
      <vt:lpstr>* 10 Lessons of Criminalization *</vt:lpstr>
      <vt:lpstr>PowerPoint Presentation</vt:lpstr>
      <vt:lpstr>First they came for….</vt:lpstr>
    </vt:vector>
  </TitlesOfParts>
  <Company>Law Offices of Lauren Regan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Regan</dc:creator>
  <cp:lastModifiedBy>Lauren Regan</cp:lastModifiedBy>
  <cp:revision>170</cp:revision>
  <cp:lastPrinted>2007-09-04T23:24:12Z</cp:lastPrinted>
  <dcterms:created xsi:type="dcterms:W3CDTF">2010-07-22T18:09:06Z</dcterms:created>
  <dcterms:modified xsi:type="dcterms:W3CDTF">2013-10-08T23:40:10Z</dcterms:modified>
</cp:coreProperties>
</file>